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sldIdLst>
    <p:sldId id="272" r:id="rId2"/>
    <p:sldId id="270" r:id="rId3"/>
    <p:sldId id="266" r:id="rId4"/>
    <p:sldId id="273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49"/>
    <p:restoredTop sz="97987"/>
  </p:normalViewPr>
  <p:slideViewPr>
    <p:cSldViewPr snapToGrid="0" snapToObjects="1">
      <p:cViewPr varScale="1">
        <p:scale>
          <a:sx n="227" d="100"/>
          <a:sy n="227" d="100"/>
        </p:scale>
        <p:origin x="11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7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6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24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5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0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0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8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2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2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9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2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A1308-6300-194C-B262-32E2065D9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88" y="1929384"/>
            <a:ext cx="7249292" cy="829729"/>
          </a:xfrm>
        </p:spPr>
        <p:txBody>
          <a:bodyPr/>
          <a:lstStyle/>
          <a:p>
            <a:r>
              <a:rPr lang="it-IT" dirty="0"/>
              <a:t>Area di scambio evaporatori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E737CBD-7A76-DF4A-97D7-C75C7D83F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237557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554CCD6D-D27E-0145-A710-F7ABAC8775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89" r="73646" b="2209"/>
          <a:stretch/>
        </p:blipFill>
        <p:spPr>
          <a:xfrm>
            <a:off x="2753738" y="873602"/>
            <a:ext cx="1114816" cy="4113609"/>
          </a:xfrm>
          <a:prstGeom prst="rect">
            <a:avLst/>
          </a:prstGeom>
        </p:spPr>
      </p:pic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58587BE-4A08-9041-84A9-46F06EE1BD8B}"/>
              </a:ext>
            </a:extLst>
          </p:cNvPr>
          <p:cNvCxnSpPr/>
          <p:nvPr/>
        </p:nvCxnSpPr>
        <p:spPr>
          <a:xfrm>
            <a:off x="705732" y="3429000"/>
            <a:ext cx="2048006" cy="0"/>
          </a:xfrm>
          <a:prstGeom prst="straightConnector1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9FC0EA2-5AC6-814F-9667-153AD7088AB8}"/>
              </a:ext>
            </a:extLst>
          </p:cNvPr>
          <p:cNvSpPr txBox="1"/>
          <p:nvPr/>
        </p:nvSpPr>
        <p:spPr>
          <a:xfrm>
            <a:off x="640705" y="3062221"/>
            <a:ext cx="169309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200" dirty="0" err="1">
                <a:highlight>
                  <a:srgbClr val="FFFF00"/>
                </a:highlight>
              </a:rPr>
              <a:t>W</a:t>
            </a:r>
            <a:r>
              <a:rPr lang="it-IT" sz="1200" dirty="0">
                <a:highlight>
                  <a:srgbClr val="FFFF00"/>
                </a:highlight>
              </a:rPr>
              <a:t>= quantità vapore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E5037D0-BBDE-7D4A-A7F5-697EE205C72D}"/>
              </a:ext>
            </a:extLst>
          </p:cNvPr>
          <p:cNvSpPr txBox="1"/>
          <p:nvPr/>
        </p:nvSpPr>
        <p:spPr>
          <a:xfrm>
            <a:off x="641010" y="3553699"/>
            <a:ext cx="33534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200" dirty="0" err="1">
                <a:highlight>
                  <a:srgbClr val="FFFF00"/>
                </a:highlight>
                <a:latin typeface="Symbol" pitchFamily="2" charset="2"/>
              </a:rPr>
              <a:t>l</a:t>
            </a:r>
            <a:r>
              <a:rPr lang="it-IT" sz="1200" baseline="-25000" dirty="0" err="1">
                <a:highlight>
                  <a:srgbClr val="FFFF00"/>
                </a:highlight>
              </a:rPr>
              <a:t>c</a:t>
            </a:r>
            <a:endParaRPr lang="it-IT" sz="1200" dirty="0">
              <a:highlight>
                <a:srgbClr val="FFFF00"/>
              </a:highlight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DC10E272-559B-8E4D-8F2C-3B0FD6E17A98}"/>
              </a:ext>
            </a:extLst>
          </p:cNvPr>
          <p:cNvCxnSpPr>
            <a:cxnSpLocks/>
          </p:cNvCxnSpPr>
          <p:nvPr/>
        </p:nvCxnSpPr>
        <p:spPr>
          <a:xfrm>
            <a:off x="4622488" y="3429000"/>
            <a:ext cx="0" cy="827799"/>
          </a:xfrm>
          <a:prstGeom prst="line">
            <a:avLst/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345B7DDE-96BE-C24B-B63E-89CBF6A6906F}"/>
              </a:ext>
            </a:extLst>
          </p:cNvPr>
          <p:cNvCxnSpPr>
            <a:cxnSpLocks/>
          </p:cNvCxnSpPr>
          <p:nvPr/>
        </p:nvCxnSpPr>
        <p:spPr>
          <a:xfrm>
            <a:off x="3826716" y="3429000"/>
            <a:ext cx="7957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entesi graffa chiusa 2">
            <a:extLst>
              <a:ext uri="{FF2B5EF4-FFF2-40B4-BE49-F238E27FC236}">
                <a16:creationId xmlns:a16="http://schemas.microsoft.com/office/drawing/2014/main" id="{CEDC73BA-66BB-7148-870F-0A815FCCD3DA}"/>
              </a:ext>
            </a:extLst>
          </p:cNvPr>
          <p:cNvSpPr/>
          <p:nvPr/>
        </p:nvSpPr>
        <p:spPr>
          <a:xfrm>
            <a:off x="6400800" y="1093914"/>
            <a:ext cx="241222" cy="416809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7D6DBC5-89FC-7940-9C01-3F874154BCB9}"/>
              </a:ext>
            </a:extLst>
          </p:cNvPr>
          <p:cNvSpPr txBox="1"/>
          <p:nvPr/>
        </p:nvSpPr>
        <p:spPr>
          <a:xfrm>
            <a:off x="6906658" y="2914057"/>
            <a:ext cx="418896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dirty="0" err="1"/>
              <a:t>h</a:t>
            </a:r>
            <a:r>
              <a:rPr lang="it-IT" sz="2400" baseline="-25000" dirty="0" err="1"/>
              <a:t>F</a:t>
            </a:r>
            <a:r>
              <a:rPr lang="it-IT" sz="2400" dirty="0" err="1"/>
              <a:t>F</a:t>
            </a:r>
            <a:r>
              <a:rPr lang="it-IT" sz="2400" dirty="0"/>
              <a:t> + </a:t>
            </a:r>
            <a:r>
              <a:rPr lang="it-IT" sz="2400" dirty="0" err="1"/>
              <a:t>H</a:t>
            </a:r>
            <a:r>
              <a:rPr lang="it-IT" sz="2400" baseline="-25000" dirty="0" err="1"/>
              <a:t>w</a:t>
            </a:r>
            <a:r>
              <a:rPr lang="it-IT" sz="2400" dirty="0" err="1"/>
              <a:t>W</a:t>
            </a:r>
            <a:r>
              <a:rPr lang="it-IT" sz="2400" dirty="0"/>
              <a:t>= </a:t>
            </a:r>
            <a:r>
              <a:rPr lang="it-IT" sz="2400" dirty="0" err="1"/>
              <a:t>H</a:t>
            </a:r>
            <a:r>
              <a:rPr lang="it-IT" sz="2400" baseline="-25000" dirty="0" err="1"/>
              <a:t>v</a:t>
            </a:r>
            <a:r>
              <a:rPr lang="it-IT" sz="2400" dirty="0" err="1"/>
              <a:t>V</a:t>
            </a:r>
            <a:r>
              <a:rPr lang="it-IT" sz="2400" dirty="0"/>
              <a:t> + </a:t>
            </a:r>
            <a:r>
              <a:rPr lang="it-IT" sz="2400" dirty="0" err="1"/>
              <a:t>h</a:t>
            </a:r>
            <a:r>
              <a:rPr lang="it-IT" sz="2400" baseline="-25000" dirty="0" err="1"/>
              <a:t>S</a:t>
            </a:r>
            <a:r>
              <a:rPr lang="it-IT" sz="2400" dirty="0" err="1"/>
              <a:t>S</a:t>
            </a:r>
            <a:r>
              <a:rPr lang="it-IT" sz="2400" dirty="0"/>
              <a:t> + </a:t>
            </a:r>
            <a:r>
              <a:rPr lang="it-IT" sz="2400" dirty="0" err="1"/>
              <a:t>h</a:t>
            </a:r>
            <a:r>
              <a:rPr lang="it-IT" sz="2400" baseline="-25000" dirty="0" err="1"/>
              <a:t>c</a:t>
            </a:r>
            <a:r>
              <a:rPr lang="it-IT" sz="2400" dirty="0" err="1"/>
              <a:t>C</a:t>
            </a:r>
            <a:endParaRPr lang="it-IT" sz="24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307445A-B9D5-8A48-B8A3-D4AFB7020958}"/>
              </a:ext>
            </a:extLst>
          </p:cNvPr>
          <p:cNvSpPr txBox="1"/>
          <p:nvPr/>
        </p:nvSpPr>
        <p:spPr>
          <a:xfrm>
            <a:off x="6779818" y="2304234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Energia </a:t>
            </a:r>
            <a:r>
              <a:rPr lang="it-IT" sz="1000" dirty="0" err="1"/>
              <a:t>F</a:t>
            </a:r>
            <a:endParaRPr lang="it-IT" sz="1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15D3E5D-8783-124F-80DD-D2092FA8A392}"/>
              </a:ext>
            </a:extLst>
          </p:cNvPr>
          <p:cNvSpPr txBox="1"/>
          <p:nvPr/>
        </p:nvSpPr>
        <p:spPr>
          <a:xfrm>
            <a:off x="7669744" y="3692197"/>
            <a:ext cx="813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Energia W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A975120-2652-3C4F-9DF8-CF5826A8191A}"/>
              </a:ext>
            </a:extLst>
          </p:cNvPr>
          <p:cNvSpPr txBox="1"/>
          <p:nvPr/>
        </p:nvSpPr>
        <p:spPr>
          <a:xfrm>
            <a:off x="8482787" y="2304234"/>
            <a:ext cx="779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Energia V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D7CAFD1-AAE2-8444-98F8-254BBD217751}"/>
              </a:ext>
            </a:extLst>
          </p:cNvPr>
          <p:cNvSpPr txBox="1"/>
          <p:nvPr/>
        </p:nvSpPr>
        <p:spPr>
          <a:xfrm>
            <a:off x="9438262" y="3692198"/>
            <a:ext cx="7537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Energia </a:t>
            </a:r>
            <a:r>
              <a:rPr lang="it-IT" sz="1000" dirty="0" err="1"/>
              <a:t>S</a:t>
            </a:r>
            <a:endParaRPr lang="it-IT" sz="10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75148EF-76E4-B944-ADC7-46723CA945ED}"/>
              </a:ext>
            </a:extLst>
          </p:cNvPr>
          <p:cNvSpPr txBox="1"/>
          <p:nvPr/>
        </p:nvSpPr>
        <p:spPr>
          <a:xfrm>
            <a:off x="10191994" y="2304233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/>
              <a:t>Energia C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B3686DA0-1359-9742-A521-C848BF693F5D}"/>
              </a:ext>
            </a:extLst>
          </p:cNvPr>
          <p:cNvCxnSpPr/>
          <p:nvPr/>
        </p:nvCxnSpPr>
        <p:spPr>
          <a:xfrm>
            <a:off x="7155882" y="2540681"/>
            <a:ext cx="0" cy="31727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67E7CBAD-A6AB-3C44-8746-C6749B822F9C}"/>
              </a:ext>
            </a:extLst>
          </p:cNvPr>
          <p:cNvCxnSpPr/>
          <p:nvPr/>
        </p:nvCxnSpPr>
        <p:spPr>
          <a:xfrm>
            <a:off x="8828542" y="2550604"/>
            <a:ext cx="0" cy="31727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8CBCD471-6A40-1C43-96E9-8CCC16E9BBA1}"/>
              </a:ext>
            </a:extLst>
          </p:cNvPr>
          <p:cNvCxnSpPr/>
          <p:nvPr/>
        </p:nvCxnSpPr>
        <p:spPr>
          <a:xfrm>
            <a:off x="10588897" y="2523823"/>
            <a:ext cx="0" cy="31727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101E49E5-D04A-9B47-BCBF-E4E6A3C4904A}"/>
              </a:ext>
            </a:extLst>
          </p:cNvPr>
          <p:cNvCxnSpPr>
            <a:cxnSpLocks/>
          </p:cNvCxnSpPr>
          <p:nvPr/>
        </p:nvCxnSpPr>
        <p:spPr>
          <a:xfrm flipH="1" flipV="1">
            <a:off x="8076265" y="3398162"/>
            <a:ext cx="1" cy="31647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10567DA-9976-0841-A8F7-2B20FE3940D7}"/>
              </a:ext>
            </a:extLst>
          </p:cNvPr>
          <p:cNvCxnSpPr/>
          <p:nvPr/>
        </p:nvCxnSpPr>
        <p:spPr>
          <a:xfrm flipH="1" flipV="1">
            <a:off x="9815128" y="3417901"/>
            <a:ext cx="1" cy="31647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19CFB16-1293-304E-A257-6967C93B4754}"/>
              </a:ext>
            </a:extLst>
          </p:cNvPr>
          <p:cNvCxnSpPr>
            <a:cxnSpLocks/>
          </p:cNvCxnSpPr>
          <p:nvPr/>
        </p:nvCxnSpPr>
        <p:spPr>
          <a:xfrm>
            <a:off x="8913998" y="3494915"/>
            <a:ext cx="0" cy="85830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87DD0D0-B1AB-F749-A6E0-74B651FF6BDE}"/>
              </a:ext>
            </a:extLst>
          </p:cNvPr>
          <p:cNvSpPr txBox="1"/>
          <p:nvPr/>
        </p:nvSpPr>
        <p:spPr>
          <a:xfrm>
            <a:off x="6906658" y="4788133"/>
            <a:ext cx="4368504" cy="58477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3200" dirty="0" err="1"/>
              <a:t>h</a:t>
            </a:r>
            <a:r>
              <a:rPr lang="it-IT" sz="3200" baseline="-25000" dirty="0" err="1"/>
              <a:t>F</a:t>
            </a:r>
            <a:r>
              <a:rPr lang="it-IT" sz="3200" dirty="0" err="1"/>
              <a:t>F</a:t>
            </a:r>
            <a:r>
              <a:rPr lang="it-IT" sz="3200" dirty="0"/>
              <a:t> + </a:t>
            </a:r>
            <a:r>
              <a:rPr lang="it-IT" sz="3200" dirty="0" err="1">
                <a:highlight>
                  <a:srgbClr val="FFFF00"/>
                </a:highlight>
              </a:rPr>
              <a:t>W</a:t>
            </a:r>
            <a:r>
              <a:rPr lang="it-IT" sz="3200" dirty="0">
                <a:highlight>
                  <a:srgbClr val="FFFF00"/>
                </a:highlight>
                <a:latin typeface="Symbol" pitchFamily="2" charset="2"/>
              </a:rPr>
              <a:t> </a:t>
            </a:r>
            <a:r>
              <a:rPr lang="it-IT" sz="3200" dirty="0" err="1">
                <a:highlight>
                  <a:srgbClr val="FFFF00"/>
                </a:highlight>
                <a:latin typeface="Symbol" pitchFamily="2" charset="2"/>
              </a:rPr>
              <a:t>l</a:t>
            </a:r>
            <a:r>
              <a:rPr lang="it-IT" sz="3200" baseline="-25000" dirty="0" err="1">
                <a:highlight>
                  <a:srgbClr val="FFFF00"/>
                </a:highlight>
              </a:rPr>
              <a:t>c</a:t>
            </a:r>
            <a:r>
              <a:rPr lang="it-IT" sz="3200" baseline="-25000" dirty="0">
                <a:highlight>
                  <a:srgbClr val="FFFF00"/>
                </a:highlight>
              </a:rPr>
              <a:t> </a:t>
            </a:r>
            <a:r>
              <a:rPr lang="it-IT" sz="3200" dirty="0"/>
              <a:t>= </a:t>
            </a:r>
            <a:r>
              <a:rPr lang="it-IT" sz="3200" dirty="0" err="1"/>
              <a:t>H</a:t>
            </a:r>
            <a:r>
              <a:rPr lang="it-IT" sz="3200" baseline="-25000" dirty="0" err="1"/>
              <a:t>v</a:t>
            </a:r>
            <a:r>
              <a:rPr lang="it-IT" sz="3200" dirty="0" err="1"/>
              <a:t>V</a:t>
            </a:r>
            <a:r>
              <a:rPr lang="it-IT" sz="3200" dirty="0"/>
              <a:t> + </a:t>
            </a:r>
            <a:r>
              <a:rPr lang="it-IT" sz="3200" dirty="0" err="1"/>
              <a:t>h</a:t>
            </a:r>
            <a:r>
              <a:rPr lang="it-IT" sz="3200" baseline="-25000" dirty="0" err="1"/>
              <a:t>S</a:t>
            </a:r>
            <a:r>
              <a:rPr lang="it-IT" sz="3200" dirty="0" err="1"/>
              <a:t>S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9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23EA585C-FFF4-FA4B-ABB7-AAD21B562D46}"/>
              </a:ext>
            </a:extLst>
          </p:cNvPr>
          <p:cNvSpPr txBox="1"/>
          <p:nvPr/>
        </p:nvSpPr>
        <p:spPr>
          <a:xfrm>
            <a:off x="7639230" y="518529"/>
            <a:ext cx="3060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Area di scambio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FFA3990-6F51-F843-A959-513D9E3B3D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706"/>
          <a:stretch/>
        </p:blipFill>
        <p:spPr>
          <a:xfrm>
            <a:off x="2793140" y="668698"/>
            <a:ext cx="3376091" cy="552060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EF0480-D449-6D4F-8F9F-B1845F76E212}"/>
              </a:ext>
            </a:extLst>
          </p:cNvPr>
          <p:cNvSpPr txBox="1"/>
          <p:nvPr/>
        </p:nvSpPr>
        <p:spPr>
          <a:xfrm>
            <a:off x="4327136" y="3059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B3B5019F-4EDF-334C-AB9C-F5768BBE65A4}"/>
              </a:ext>
            </a:extLst>
          </p:cNvPr>
          <p:cNvSpPr/>
          <p:nvPr/>
        </p:nvSpPr>
        <p:spPr>
          <a:xfrm>
            <a:off x="3592286" y="3598223"/>
            <a:ext cx="1686296" cy="77783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DF656F2-520B-EB47-9E11-DC6799E1DD25}"/>
              </a:ext>
            </a:extLst>
          </p:cNvPr>
          <p:cNvSpPr txBox="1"/>
          <p:nvPr/>
        </p:nvSpPr>
        <p:spPr>
          <a:xfrm>
            <a:off x="7042067" y="2054431"/>
            <a:ext cx="256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/>
              <a:t>Q</a:t>
            </a:r>
            <a:r>
              <a:rPr lang="it-IT" sz="3200" dirty="0"/>
              <a:t>= A </a:t>
            </a:r>
            <a:r>
              <a:rPr lang="it-IT" sz="3200" dirty="0" err="1"/>
              <a:t>Ug</a:t>
            </a:r>
            <a:r>
              <a:rPr lang="it-IT" sz="3200" dirty="0"/>
              <a:t> </a:t>
            </a:r>
            <a:r>
              <a:rPr lang="it-IT" sz="3200" dirty="0">
                <a:latin typeface="Symbol" pitchFamily="2" charset="2"/>
              </a:rPr>
              <a:t>D</a:t>
            </a:r>
            <a:r>
              <a:rPr lang="it-IT" sz="3200" dirty="0"/>
              <a:t>T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9C15197-E0B8-C54C-AD57-38B389CD2481}"/>
              </a:ext>
            </a:extLst>
          </p:cNvPr>
          <p:cNvSpPr txBox="1"/>
          <p:nvPr/>
        </p:nvSpPr>
        <p:spPr>
          <a:xfrm>
            <a:off x="7042067" y="3617808"/>
            <a:ext cx="3023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err="1"/>
              <a:t>W</a:t>
            </a:r>
            <a:r>
              <a:rPr lang="it-IT" sz="3200" dirty="0">
                <a:latin typeface="Symbol" pitchFamily="2" charset="2"/>
              </a:rPr>
              <a:t> </a:t>
            </a:r>
            <a:r>
              <a:rPr lang="it-IT" sz="3200" dirty="0" err="1">
                <a:latin typeface="Symbol" pitchFamily="2" charset="2"/>
              </a:rPr>
              <a:t>l</a:t>
            </a:r>
            <a:r>
              <a:rPr lang="it-IT" sz="3200" baseline="-25000" dirty="0" err="1"/>
              <a:t>c</a:t>
            </a:r>
            <a:r>
              <a:rPr lang="it-IT" sz="3200" baseline="-25000" dirty="0"/>
              <a:t> </a:t>
            </a:r>
            <a:r>
              <a:rPr lang="it-IT" sz="3200" dirty="0"/>
              <a:t>= A </a:t>
            </a:r>
            <a:r>
              <a:rPr lang="it-IT" sz="3200" dirty="0" err="1"/>
              <a:t>U</a:t>
            </a:r>
            <a:r>
              <a:rPr lang="it-IT" sz="3200" baseline="-25000" dirty="0" err="1"/>
              <a:t>g</a:t>
            </a:r>
            <a:r>
              <a:rPr lang="it-IT" sz="3200" dirty="0"/>
              <a:t> </a:t>
            </a:r>
            <a:r>
              <a:rPr lang="it-IT" sz="3200" dirty="0">
                <a:latin typeface="Symbol" pitchFamily="2" charset="2"/>
              </a:rPr>
              <a:t>D</a:t>
            </a:r>
            <a:r>
              <a:rPr lang="it-IT" sz="3200" dirty="0"/>
              <a:t>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38C2EE1-190F-C246-A869-20BF6E93CABC}"/>
              </a:ext>
            </a:extLst>
          </p:cNvPr>
          <p:cNvSpPr txBox="1"/>
          <p:nvPr/>
        </p:nvSpPr>
        <p:spPr>
          <a:xfrm>
            <a:off x="7089569" y="4738255"/>
            <a:ext cx="447750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U</a:t>
            </a:r>
            <a:r>
              <a:rPr lang="it-IT" baseline="-25000" dirty="0" err="1"/>
              <a:t>g</a:t>
            </a:r>
            <a:r>
              <a:rPr lang="it-IT" dirty="0"/>
              <a:t> = </a:t>
            </a:r>
            <a:r>
              <a:rPr lang="it-IT" dirty="0" err="1"/>
              <a:t>coeff</a:t>
            </a:r>
            <a:r>
              <a:rPr lang="it-IT" dirty="0"/>
              <a:t>. globale. Conducibilità e di </a:t>
            </a:r>
          </a:p>
          <a:p>
            <a:r>
              <a:rPr lang="it-IT" dirty="0"/>
              <a:t>pellicola.</a:t>
            </a:r>
          </a:p>
        </p:txBody>
      </p:sp>
    </p:spTree>
    <p:extLst>
      <p:ext uri="{BB962C8B-B14F-4D97-AF65-F5344CB8AC3E}">
        <p14:creationId xmlns:p14="http://schemas.microsoft.com/office/powerpoint/2010/main" val="11697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9B5D91A-F0B5-D148-9A5A-D95DBCB885DA}"/>
              </a:ext>
            </a:extLst>
          </p:cNvPr>
          <p:cNvSpPr txBox="1"/>
          <p:nvPr/>
        </p:nvSpPr>
        <p:spPr>
          <a:xfrm>
            <a:off x="4899342" y="1098467"/>
            <a:ext cx="1640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dirty="0"/>
              <a:t>Esempio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315230-C986-9C43-81A1-E503ADCA7E46}"/>
              </a:ext>
            </a:extLst>
          </p:cNvPr>
          <p:cNvSpPr txBox="1"/>
          <p:nvPr/>
        </p:nvSpPr>
        <p:spPr>
          <a:xfrm>
            <a:off x="1545059" y="2329612"/>
            <a:ext cx="8348759" cy="30469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2400" dirty="0"/>
              <a:t>Calcola la superficie di scambio termico ipotizzando 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/>
              <a:t>un coefficiente globale </a:t>
            </a:r>
            <a:r>
              <a:rPr lang="it-IT" sz="2400" dirty="0" err="1"/>
              <a:t>U</a:t>
            </a:r>
            <a:r>
              <a:rPr lang="it-IT" sz="2400" baseline="-25000" dirty="0" err="1"/>
              <a:t>g</a:t>
            </a:r>
            <a:r>
              <a:rPr lang="it-IT" sz="2400" dirty="0"/>
              <a:t>= </a:t>
            </a:r>
            <a:r>
              <a:rPr lang="it-IT" sz="2400" dirty="0">
                <a:solidFill>
                  <a:srgbClr val="FF0000"/>
                </a:solidFill>
              </a:rPr>
              <a:t>2400 </a:t>
            </a:r>
            <a:r>
              <a:rPr lang="it-IT" sz="2400" dirty="0" err="1">
                <a:solidFill>
                  <a:srgbClr val="FF0000"/>
                </a:solidFill>
              </a:rPr>
              <a:t>W</a:t>
            </a:r>
            <a:r>
              <a:rPr lang="it-IT" sz="2400" dirty="0"/>
              <a:t>/(m</a:t>
            </a:r>
            <a:r>
              <a:rPr lang="it-IT" sz="2400" baseline="30000" dirty="0"/>
              <a:t>2 </a:t>
            </a:r>
            <a:r>
              <a:rPr lang="it-IT" sz="2400" dirty="0"/>
              <a:t>°C) e sapendo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 err="1">
                <a:solidFill>
                  <a:schemeClr val="tx1"/>
                </a:solidFill>
              </a:rPr>
              <a:t>W</a:t>
            </a:r>
            <a:r>
              <a:rPr lang="it-IT" sz="2400" dirty="0">
                <a:solidFill>
                  <a:schemeClr val="tx1"/>
                </a:solidFill>
              </a:rPr>
              <a:t>= 56,3 Kg/h= 0,016 Kg/</a:t>
            </a:r>
            <a:r>
              <a:rPr lang="it-IT" sz="2400" dirty="0" err="1">
                <a:solidFill>
                  <a:schemeClr val="tx1"/>
                </a:solidFill>
              </a:rPr>
              <a:t>s</a:t>
            </a:r>
            <a:endParaRPr lang="it-IT" sz="2400" dirty="0">
              <a:solidFill>
                <a:schemeClr val="tx1"/>
              </a:solidFill>
            </a:endParaRP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Lamba= 2163 KJ/Kg</a:t>
            </a: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DT= 40°C</a:t>
            </a: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3859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2F41"/>
      </a:dk2>
      <a:lt2>
        <a:srgbClr val="E2E8E4"/>
      </a:lt2>
      <a:accent1>
        <a:srgbClr val="C34D9F"/>
      </a:accent1>
      <a:accent2>
        <a:srgbClr val="A43BB1"/>
      </a:accent2>
      <a:accent3>
        <a:srgbClr val="854DC3"/>
      </a:accent3>
      <a:accent4>
        <a:srgbClr val="534DB9"/>
      </a:accent4>
      <a:accent5>
        <a:srgbClr val="4D78C3"/>
      </a:accent5>
      <a:accent6>
        <a:srgbClr val="3B97B1"/>
      </a:accent6>
      <a:hlink>
        <a:srgbClr val="5E73C9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108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Elephant</vt:lpstr>
      <vt:lpstr>Symbol</vt:lpstr>
      <vt:lpstr>BrushVTI</vt:lpstr>
      <vt:lpstr>Area di scambio evaporatori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Evaporatori  aspetti generali</dc:title>
  <dc:creator>giovanni casavecchia</dc:creator>
  <cp:lastModifiedBy>giovanni casavecchia</cp:lastModifiedBy>
  <cp:revision>45</cp:revision>
  <dcterms:created xsi:type="dcterms:W3CDTF">2020-03-12T09:26:14Z</dcterms:created>
  <dcterms:modified xsi:type="dcterms:W3CDTF">2020-03-20T15:30:59Z</dcterms:modified>
</cp:coreProperties>
</file>