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/>
    <p:restoredTop sz="96327"/>
  </p:normalViewPr>
  <p:slideViewPr>
    <p:cSldViewPr snapToGrid="0" snapToObjects="1">
      <p:cViewPr>
        <p:scale>
          <a:sx n="215" d="100"/>
          <a:sy n="215" d="100"/>
        </p:scale>
        <p:origin x="-528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3/21/20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3/21/20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emf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emf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8A7D2-F650-4F4E-9162-C9EAB49FEA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Condensatore barometrico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EBD332-304A-AF47-A36E-79D5C2B100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Giovanni Casavecchia</a:t>
            </a:r>
          </a:p>
        </p:txBody>
      </p:sp>
    </p:spTree>
    <p:extLst>
      <p:ext uri="{BB962C8B-B14F-4D97-AF65-F5344CB8AC3E}">
        <p14:creationId xmlns:p14="http://schemas.microsoft.com/office/powerpoint/2010/main" val="212100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F428B-DADA-EE4D-9B67-D6E99A34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730" y="782120"/>
            <a:ext cx="9281160" cy="3520440"/>
          </a:xfrm>
        </p:spPr>
        <p:txBody>
          <a:bodyPr>
            <a:normAutofit/>
          </a:bodyPr>
          <a:lstStyle/>
          <a:p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Per le soluzioni acquose si utilizzano condensatori a miscela in cui il vapore svolto V nell’evaporatore (</a:t>
            </a: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vapor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d’acqua) </a:t>
            </a:r>
            <a:r>
              <a:rPr lang="it-IT" sz="20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viene direttamente miscelato con acqua di raffreddamento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allo scopo di provocarne la totale condensazione ed evitare che giunga al sistema a vuoto, a cui arriveranno solo gli incondensabili, pena il suo blocco nel giro di pochi minuti. </a:t>
            </a:r>
            <a:b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it-IT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B10E83B-9390-D144-8CAF-44E8DB10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7519" y="720071"/>
            <a:ext cx="3970877" cy="349263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300">
                <a:solidFill>
                  <a:schemeClr val="tx1"/>
                </a:solidFill>
              </a:rPr>
              <a:t>Rappresentazione</a:t>
            </a:r>
            <a:br>
              <a:rPr lang="en-US" sz="3300">
                <a:solidFill>
                  <a:schemeClr val="tx1"/>
                </a:solidFill>
              </a:rPr>
            </a:br>
            <a:r>
              <a:rPr lang="en-US" sz="3300">
                <a:solidFill>
                  <a:schemeClr val="tx1"/>
                </a:solidFill>
              </a:rPr>
              <a:t>condensatore </a:t>
            </a:r>
            <a:br>
              <a:rPr lang="en-US" sz="3300">
                <a:solidFill>
                  <a:schemeClr val="tx1"/>
                </a:solidFill>
              </a:rPr>
            </a:br>
            <a:r>
              <a:rPr lang="en-US" sz="3300">
                <a:solidFill>
                  <a:schemeClr val="tx1"/>
                </a:solidFill>
              </a:rPr>
              <a:t>barometrico 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1F4852F6-7518-4984-BD06-9DCC65609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720071"/>
            <a:ext cx="5503939" cy="5503939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EA649D6-E603-8947-A2D8-C346C18A27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8960" y="1835063"/>
            <a:ext cx="1939058" cy="3074038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02414" y="343169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012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B10E83B-9390-D144-8CAF-44E8DB10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100" y="1360493"/>
            <a:ext cx="4972511" cy="310673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5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Schema di </a:t>
            </a:r>
            <a:r>
              <a:rPr lang="en-US" sz="450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processo</a:t>
            </a:r>
            <a:br>
              <a:rPr lang="en-US" sz="45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endParaRPr lang="en-US" sz="4500" dirty="0">
              <a:blipFill dpi="0" rotWithShape="1">
                <a:blip r:embed="rId4"/>
                <a:srcRect/>
                <a:tile tx="6350" ty="-127000" sx="65000" sy="64000" flip="none" algn="tl"/>
              </a:blip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B22007D-542F-6B46-B92E-B8467AF039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8648" y="1808545"/>
            <a:ext cx="3348744" cy="297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7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9CE3F8D-DC46-6D4C-BEF7-4D8C3F9FC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22" y="306888"/>
            <a:ext cx="9176227" cy="5771517"/>
          </a:xfrm>
          <a:prstGeom prst="rect">
            <a:avLst/>
          </a:prstGeom>
        </p:spPr>
      </p:pic>
      <p:sp>
        <p:nvSpPr>
          <p:cNvPr id="3" name="Ovale 2">
            <a:extLst>
              <a:ext uri="{FF2B5EF4-FFF2-40B4-BE49-F238E27FC236}">
                <a16:creationId xmlns:a16="http://schemas.microsoft.com/office/drawing/2014/main" id="{017A5319-5E3C-9648-B4EB-25874513DB7C}"/>
              </a:ext>
            </a:extLst>
          </p:cNvPr>
          <p:cNvSpPr/>
          <p:nvPr/>
        </p:nvSpPr>
        <p:spPr>
          <a:xfrm>
            <a:off x="6513534" y="626302"/>
            <a:ext cx="1940459" cy="183640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39C9C9B-A0A6-9743-B1E7-F09ACDE75155}"/>
              </a:ext>
            </a:extLst>
          </p:cNvPr>
          <p:cNvSpPr txBox="1"/>
          <p:nvPr/>
        </p:nvSpPr>
        <p:spPr>
          <a:xfrm>
            <a:off x="9132780" y="1124685"/>
            <a:ext cx="282577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Il condensatore</a:t>
            </a:r>
          </a:p>
          <a:p>
            <a:r>
              <a:rPr lang="it-IT" dirty="0"/>
              <a:t>Raccoglie quindi </a:t>
            </a:r>
          </a:p>
          <a:p>
            <a:r>
              <a:rPr lang="it-IT" dirty="0"/>
              <a:t>il vapore (V)</a:t>
            </a:r>
          </a:p>
          <a:p>
            <a:r>
              <a:rPr lang="it-IT" dirty="0"/>
              <a:t>dell’ultimo evaporatore.  </a:t>
            </a:r>
          </a:p>
        </p:txBody>
      </p:sp>
    </p:spTree>
    <p:extLst>
      <p:ext uri="{BB962C8B-B14F-4D97-AF65-F5344CB8AC3E}">
        <p14:creationId xmlns:p14="http://schemas.microsoft.com/office/powerpoint/2010/main" val="302676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FDE610B-CDF8-344C-A82D-D24647170907}"/>
              </a:ext>
            </a:extLst>
          </p:cNvPr>
          <p:cNvSpPr txBox="1"/>
          <p:nvPr/>
        </p:nvSpPr>
        <p:spPr>
          <a:xfrm>
            <a:off x="720247" y="1014608"/>
            <a:ext cx="4909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Anche in questo caso, il processo è lo stesso: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0D8951B-00AD-9A49-B96E-EE03C97D0541}"/>
              </a:ext>
            </a:extLst>
          </p:cNvPr>
          <p:cNvSpPr txBox="1"/>
          <p:nvPr/>
        </p:nvSpPr>
        <p:spPr>
          <a:xfrm>
            <a:off x="901224" y="1519897"/>
            <a:ext cx="265008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V + F</a:t>
            </a:r>
            <a:r>
              <a:rPr lang="it-IT" baseline="-25000" dirty="0"/>
              <a:t>H2O</a:t>
            </a:r>
            <a:r>
              <a:rPr lang="it-IT" dirty="0"/>
              <a:t> = C</a:t>
            </a:r>
            <a:r>
              <a:rPr lang="it-IT" baseline="-25000" dirty="0"/>
              <a:t> </a:t>
            </a:r>
            <a:endParaRPr lang="it-IT" dirty="0"/>
          </a:p>
          <a:p>
            <a:endParaRPr lang="it-IT" dirty="0"/>
          </a:p>
          <a:p>
            <a:r>
              <a:rPr lang="it-IT" dirty="0"/>
              <a:t>V </a:t>
            </a:r>
            <a:r>
              <a:rPr lang="it-IT" dirty="0" err="1">
                <a:latin typeface="Symbol" pitchFamily="2" charset="2"/>
              </a:rPr>
              <a:t>H</a:t>
            </a:r>
            <a:r>
              <a:rPr lang="it-IT" baseline="-25000" dirty="0" err="1"/>
              <a:t>v</a:t>
            </a:r>
            <a:r>
              <a:rPr lang="it-IT" dirty="0"/>
              <a:t> + F</a:t>
            </a:r>
            <a:r>
              <a:rPr lang="it-IT" baseline="-25000" dirty="0"/>
              <a:t>H2O</a:t>
            </a:r>
            <a:r>
              <a:rPr lang="it-IT" dirty="0"/>
              <a:t> H</a:t>
            </a:r>
            <a:r>
              <a:rPr lang="it-IT" baseline="-25000" dirty="0"/>
              <a:t>H2O</a:t>
            </a:r>
            <a:r>
              <a:rPr lang="it-IT" dirty="0"/>
              <a:t> = C 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endParaRPr lang="it-IT" baseline="-25000" dirty="0"/>
          </a:p>
          <a:p>
            <a:endParaRPr lang="it-IT" baseline="-25000" dirty="0"/>
          </a:p>
          <a:p>
            <a:endParaRPr lang="it-IT" baseline="-25000" dirty="0"/>
          </a:p>
          <a:p>
            <a:endParaRPr lang="it-IT" baseline="-25000" dirty="0"/>
          </a:p>
          <a:p>
            <a:endParaRPr lang="it-IT" baseline="-25000" dirty="0"/>
          </a:p>
          <a:p>
            <a:endParaRPr lang="it-IT" baseline="-25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D748900-5E75-4649-9DC2-D74B609EF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5560" y="544882"/>
            <a:ext cx="1438339" cy="5467611"/>
          </a:xfrm>
          <a:prstGeom prst="rect">
            <a:avLst/>
          </a:prstGeom>
        </p:spPr>
      </p:pic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507B477C-94FC-EF4E-9326-5BB30E618E6C}"/>
              </a:ext>
            </a:extLst>
          </p:cNvPr>
          <p:cNvCxnSpPr>
            <a:cxnSpLocks/>
          </p:cNvCxnSpPr>
          <p:nvPr/>
        </p:nvCxnSpPr>
        <p:spPr>
          <a:xfrm>
            <a:off x="6663847" y="1459282"/>
            <a:ext cx="1534438" cy="0"/>
          </a:xfrm>
          <a:prstGeom prst="straightConnector1">
            <a:avLst/>
          </a:prstGeom>
          <a:ln w="38100">
            <a:prstDash val="lg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089C8A1-0159-8E4F-8C81-F17CDB2852F6}"/>
              </a:ext>
            </a:extLst>
          </p:cNvPr>
          <p:cNvSpPr txBox="1"/>
          <p:nvPr/>
        </p:nvSpPr>
        <p:spPr>
          <a:xfrm>
            <a:off x="6933156" y="1008345"/>
            <a:ext cx="701667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V, </a:t>
            </a:r>
            <a:r>
              <a:rPr lang="it-IT" dirty="0" err="1"/>
              <a:t>Hv</a:t>
            </a:r>
            <a:endParaRPr lang="it-IT" dirty="0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28EE5A5A-DDFA-BF4B-8F05-A815BDC4806E}"/>
              </a:ext>
            </a:extLst>
          </p:cNvPr>
          <p:cNvCxnSpPr/>
          <p:nvPr/>
        </p:nvCxnSpPr>
        <p:spPr>
          <a:xfrm flipH="1">
            <a:off x="9773899" y="1459282"/>
            <a:ext cx="1618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5646F82-F2F9-E34D-BD21-2954568B1363}"/>
              </a:ext>
            </a:extLst>
          </p:cNvPr>
          <p:cNvSpPr txBox="1"/>
          <p:nvPr/>
        </p:nvSpPr>
        <p:spPr>
          <a:xfrm>
            <a:off x="10016613" y="1008345"/>
            <a:ext cx="127361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F</a:t>
            </a:r>
            <a:r>
              <a:rPr lang="it-IT" baseline="-25000" dirty="0"/>
              <a:t>H2O , </a:t>
            </a:r>
            <a:r>
              <a:rPr lang="it-IT" dirty="0"/>
              <a:t> H</a:t>
            </a:r>
            <a:r>
              <a:rPr lang="it-IT" baseline="-25000" dirty="0"/>
              <a:t>H2O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FE0C496-4561-6D40-8435-16527E37E4A5}"/>
              </a:ext>
            </a:extLst>
          </p:cNvPr>
          <p:cNvSpPr txBox="1"/>
          <p:nvPr/>
        </p:nvSpPr>
        <p:spPr>
          <a:xfrm>
            <a:off x="9734177" y="3181890"/>
            <a:ext cx="7404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C, </a:t>
            </a:r>
            <a:r>
              <a:rPr lang="it-IT" dirty="0" err="1"/>
              <a:t>Hc</a:t>
            </a:r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AFB9B79-4650-5445-8529-2D0C69F3C7D2}"/>
              </a:ext>
            </a:extLst>
          </p:cNvPr>
          <p:cNvSpPr/>
          <p:nvPr/>
        </p:nvSpPr>
        <p:spPr>
          <a:xfrm>
            <a:off x="751256" y="3176815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V </a:t>
            </a:r>
            <a:r>
              <a:rPr lang="it-IT" dirty="0" err="1">
                <a:latin typeface="Symbol" pitchFamily="2" charset="2"/>
              </a:rPr>
              <a:t>H</a:t>
            </a:r>
            <a:r>
              <a:rPr lang="it-IT" baseline="-25000" dirty="0" err="1"/>
              <a:t>v</a:t>
            </a:r>
            <a:r>
              <a:rPr lang="it-IT" dirty="0"/>
              <a:t> + F</a:t>
            </a:r>
            <a:r>
              <a:rPr lang="it-IT" baseline="-25000" dirty="0"/>
              <a:t>H2O</a:t>
            </a:r>
            <a:r>
              <a:rPr lang="it-IT" dirty="0"/>
              <a:t> H</a:t>
            </a:r>
            <a:r>
              <a:rPr lang="it-IT" baseline="-25000" dirty="0"/>
              <a:t>H2O</a:t>
            </a:r>
            <a:r>
              <a:rPr lang="it-IT" dirty="0"/>
              <a:t> = (V + F</a:t>
            </a:r>
            <a:r>
              <a:rPr lang="it-IT" baseline="-25000" dirty="0"/>
              <a:t>H2O</a:t>
            </a:r>
            <a:r>
              <a:rPr lang="it-IT" dirty="0"/>
              <a:t>) 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endParaRPr lang="it-IT" baseline="-25000" dirty="0"/>
          </a:p>
          <a:p>
            <a:endParaRPr lang="it-IT" baseline="-25000" dirty="0"/>
          </a:p>
          <a:p>
            <a:r>
              <a:rPr lang="it-IT" dirty="0"/>
              <a:t>V </a:t>
            </a:r>
            <a:r>
              <a:rPr lang="it-IT" dirty="0" err="1">
                <a:latin typeface="Symbol" pitchFamily="2" charset="2"/>
              </a:rPr>
              <a:t>H</a:t>
            </a:r>
            <a:r>
              <a:rPr lang="it-IT" baseline="-25000" dirty="0" err="1"/>
              <a:t>v</a:t>
            </a:r>
            <a:r>
              <a:rPr lang="it-IT" dirty="0"/>
              <a:t> + F</a:t>
            </a:r>
            <a:r>
              <a:rPr lang="it-IT" baseline="-25000" dirty="0"/>
              <a:t>H2O</a:t>
            </a:r>
            <a:r>
              <a:rPr lang="it-IT" dirty="0"/>
              <a:t> H</a:t>
            </a:r>
            <a:r>
              <a:rPr lang="it-IT" baseline="-25000" dirty="0"/>
              <a:t>H2O</a:t>
            </a:r>
            <a:r>
              <a:rPr lang="it-IT" dirty="0"/>
              <a:t> = V 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r>
              <a:rPr lang="it-IT" dirty="0"/>
              <a:t> + F</a:t>
            </a:r>
            <a:r>
              <a:rPr lang="it-IT" baseline="-25000" dirty="0"/>
              <a:t>H2O</a:t>
            </a:r>
            <a:r>
              <a:rPr lang="it-IT" dirty="0"/>
              <a:t> 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endParaRPr lang="it-IT" baseline="-25000" dirty="0"/>
          </a:p>
          <a:p>
            <a:endParaRPr lang="it-IT" baseline="-25000" dirty="0"/>
          </a:p>
          <a:p>
            <a:r>
              <a:rPr lang="it-IT" dirty="0"/>
              <a:t>F</a:t>
            </a:r>
            <a:r>
              <a:rPr lang="it-IT" baseline="-25000" dirty="0"/>
              <a:t>H2O</a:t>
            </a:r>
            <a:r>
              <a:rPr lang="it-IT" dirty="0"/>
              <a:t> (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r>
              <a:rPr lang="it-IT" baseline="-25000" dirty="0"/>
              <a:t> </a:t>
            </a:r>
            <a:r>
              <a:rPr lang="it-IT" dirty="0"/>
              <a:t> - H</a:t>
            </a:r>
            <a:r>
              <a:rPr lang="it-IT" baseline="-25000" dirty="0"/>
              <a:t>H2O</a:t>
            </a:r>
            <a:r>
              <a:rPr lang="it-IT" dirty="0"/>
              <a:t>) = V (</a:t>
            </a:r>
            <a:r>
              <a:rPr lang="it-IT" dirty="0" err="1">
                <a:latin typeface="Symbol" pitchFamily="2" charset="2"/>
              </a:rPr>
              <a:t>H</a:t>
            </a:r>
            <a:r>
              <a:rPr lang="it-IT" baseline="-25000" dirty="0" err="1"/>
              <a:t>v</a:t>
            </a:r>
            <a:r>
              <a:rPr lang="it-IT" dirty="0"/>
              <a:t> - 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r>
              <a:rPr lang="it-IT" dirty="0"/>
              <a:t> )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69B4CC64-0099-E144-BCC6-388F0498FA63}"/>
              </a:ext>
            </a:extLst>
          </p:cNvPr>
          <p:cNvCxnSpPr/>
          <p:nvPr/>
        </p:nvCxnSpPr>
        <p:spPr>
          <a:xfrm>
            <a:off x="2097785" y="2443226"/>
            <a:ext cx="0" cy="6577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ccia angolare in su 17">
            <a:extLst>
              <a:ext uri="{FF2B5EF4-FFF2-40B4-BE49-F238E27FC236}">
                <a16:creationId xmlns:a16="http://schemas.microsoft.com/office/drawing/2014/main" id="{22588EDE-2784-0A44-AD0B-1076DAA32911}"/>
              </a:ext>
            </a:extLst>
          </p:cNvPr>
          <p:cNvSpPr/>
          <p:nvPr/>
        </p:nvSpPr>
        <p:spPr>
          <a:xfrm rot="5400000">
            <a:off x="2836802" y="3974022"/>
            <a:ext cx="336316" cy="170296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6C72DB0-B77F-374A-B267-E92052A4DF34}"/>
              </a:ext>
            </a:extLst>
          </p:cNvPr>
          <p:cNvSpPr txBox="1"/>
          <p:nvPr/>
        </p:nvSpPr>
        <p:spPr>
          <a:xfrm>
            <a:off x="4049284" y="4601991"/>
            <a:ext cx="354212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F</a:t>
            </a:r>
            <a:r>
              <a:rPr lang="it-IT" baseline="-25000" dirty="0"/>
              <a:t>H2O</a:t>
            </a:r>
            <a:r>
              <a:rPr lang="it-IT" dirty="0"/>
              <a:t> = V [(</a:t>
            </a:r>
            <a:r>
              <a:rPr lang="it-IT" dirty="0" err="1">
                <a:latin typeface="Symbol" pitchFamily="2" charset="2"/>
              </a:rPr>
              <a:t>H</a:t>
            </a:r>
            <a:r>
              <a:rPr lang="it-IT" baseline="-25000" dirty="0" err="1"/>
              <a:t>v</a:t>
            </a:r>
            <a:r>
              <a:rPr lang="it-IT" dirty="0"/>
              <a:t> - 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r>
              <a:rPr lang="it-IT" dirty="0"/>
              <a:t> )/ (</a:t>
            </a:r>
            <a:r>
              <a:rPr lang="it-IT" dirty="0" err="1"/>
              <a:t>H</a:t>
            </a:r>
            <a:r>
              <a:rPr lang="it-IT" baseline="-25000" dirty="0" err="1"/>
              <a:t>c</a:t>
            </a:r>
            <a:r>
              <a:rPr lang="it-IT" baseline="-25000" dirty="0"/>
              <a:t> </a:t>
            </a:r>
            <a:r>
              <a:rPr lang="it-IT" dirty="0"/>
              <a:t> - H</a:t>
            </a:r>
            <a:r>
              <a:rPr lang="it-IT" baseline="-25000" dirty="0"/>
              <a:t>H2O</a:t>
            </a:r>
            <a:r>
              <a:rPr lang="it-IT" dirty="0"/>
              <a:t>)] </a:t>
            </a:r>
          </a:p>
          <a:p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D2F140B-457C-4941-80C6-1841824A6621}"/>
              </a:ext>
            </a:extLst>
          </p:cNvPr>
          <p:cNvSpPr txBox="1"/>
          <p:nvPr/>
        </p:nvSpPr>
        <p:spPr>
          <a:xfrm>
            <a:off x="901224" y="5556008"/>
            <a:ext cx="7993599" cy="369332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it-IT" dirty="0"/>
              <a:t>Formula per determinare la portata d’acqua al condensatore barometrico </a:t>
            </a:r>
          </a:p>
        </p:txBody>
      </p:sp>
    </p:spTree>
    <p:extLst>
      <p:ext uri="{BB962C8B-B14F-4D97-AF65-F5344CB8AC3E}">
        <p14:creationId xmlns:p14="http://schemas.microsoft.com/office/powerpoint/2010/main" val="4005366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177</Words>
  <Application>Microsoft Macintosh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Calibri</vt:lpstr>
      <vt:lpstr>Courier New</vt:lpstr>
      <vt:lpstr>Rockwell</vt:lpstr>
      <vt:lpstr>Rockwell Condensed</vt:lpstr>
      <vt:lpstr>Rockwell Extra Bold</vt:lpstr>
      <vt:lpstr>Symbol</vt:lpstr>
      <vt:lpstr>Wingdings</vt:lpstr>
      <vt:lpstr>Legno</vt:lpstr>
      <vt:lpstr>Condensatore barometrico</vt:lpstr>
      <vt:lpstr>Per le soluzioni acquose si utilizzano condensatori a miscela in cui il vapore svolto V nell’evaporatore (vapor d’acqua) viene direttamente miscelato con acqua di raffreddamento allo scopo di provocarne la totale condensazione ed evitare che giunga al sistema a vuoto, a cui arriveranno solo gli incondensabili, pena il suo blocco nel giro di pochi minuti.  </vt:lpstr>
      <vt:lpstr>Rappresentazione condensatore  barometrico </vt:lpstr>
      <vt:lpstr>Schema di processo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Condensatore barometrico</dc:title>
  <dc:creator>giovanni casavecchia</dc:creator>
  <cp:lastModifiedBy>giovanni casavecchia</cp:lastModifiedBy>
  <cp:revision>14</cp:revision>
  <dcterms:created xsi:type="dcterms:W3CDTF">2020-03-21T14:01:41Z</dcterms:created>
  <dcterms:modified xsi:type="dcterms:W3CDTF">2020-03-21T14:27:46Z</dcterms:modified>
</cp:coreProperties>
</file>