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73" r:id="rId6"/>
    <p:sldId id="275" r:id="rId7"/>
    <p:sldId id="277" r:id="rId8"/>
    <p:sldId id="279" r:id="rId9"/>
    <p:sldId id="280" r:id="rId10"/>
    <p:sldId id="281" r:id="rId11"/>
    <p:sldId id="282" r:id="rId12"/>
    <p:sldId id="284" r:id="rId13"/>
    <p:sldId id="288" r:id="rId14"/>
    <p:sldId id="286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4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87EEC-0604-B34E-B78D-D9CDC9F10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Estrazione S-L correnti incrociate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770207-E6EF-744B-AC5D-90FA3A7714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228252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80289" y="370048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607F580-BD74-C942-8D63-497E2135F641}"/>
              </a:ext>
            </a:extLst>
          </p:cNvPr>
          <p:cNvSpPr txBox="1"/>
          <p:nvPr/>
        </p:nvSpPr>
        <p:spPr>
          <a:xfrm>
            <a:off x="437883" y="936839"/>
            <a:ext cx="272382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Terzo passaggio,</a:t>
            </a:r>
          </a:p>
          <a:p>
            <a:r>
              <a:rPr lang="it-IT" dirty="0"/>
              <a:t>determinare la quantità</a:t>
            </a:r>
          </a:p>
          <a:p>
            <a:r>
              <a:rPr lang="it-IT" dirty="0"/>
              <a:t>MINIMA di solvente (</a:t>
            </a:r>
            <a:r>
              <a:rPr lang="it-IT" dirty="0" err="1"/>
              <a:t>S</a:t>
            </a:r>
            <a:r>
              <a:rPr lang="it-IT" dirty="0"/>
              <a:t>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E1C0DE7-5AE1-944E-B0C6-ACB45EF484B2}"/>
              </a:ext>
            </a:extLst>
          </p:cNvPr>
          <p:cNvSpPr txBox="1"/>
          <p:nvPr/>
        </p:nvSpPr>
        <p:spPr>
          <a:xfrm>
            <a:off x="6490574" y="1725374"/>
            <a:ext cx="43460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eff</a:t>
            </a:r>
            <a:r>
              <a:rPr lang="it-IT" dirty="0"/>
              <a:t>= 0,600</a:t>
            </a:r>
          </a:p>
          <a:p>
            <a:endParaRPr lang="it-IT" dirty="0"/>
          </a:p>
          <a:p>
            <a:r>
              <a:rPr lang="it-IT" dirty="0" err="1"/>
              <a:t>S</a:t>
            </a:r>
            <a:r>
              <a:rPr lang="it-IT" baseline="-25000" dirty="0" err="1"/>
              <a:t>eff</a:t>
            </a:r>
            <a:r>
              <a:rPr lang="it-IT" dirty="0"/>
              <a:t>= </a:t>
            </a:r>
            <a:r>
              <a:rPr lang="it-IT" dirty="0" err="1"/>
              <a:t>F</a:t>
            </a:r>
            <a:r>
              <a:rPr lang="it-IT" dirty="0"/>
              <a:t> * 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eff</a:t>
            </a:r>
            <a:r>
              <a:rPr lang="it-IT" dirty="0"/>
              <a:t>= 200 Kg * 0,600= </a:t>
            </a:r>
            <a:r>
              <a:rPr lang="it-IT" dirty="0">
                <a:solidFill>
                  <a:srgbClr val="FF0000"/>
                </a:solidFill>
              </a:rPr>
              <a:t>120 Kg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A14BBF-9BBD-144B-A1D1-3370C9606F1D}"/>
              </a:ext>
            </a:extLst>
          </p:cNvPr>
          <p:cNvSpPr/>
          <p:nvPr/>
        </p:nvSpPr>
        <p:spPr>
          <a:xfrm>
            <a:off x="6234212" y="538607"/>
            <a:ext cx="2481961" cy="369332"/>
          </a:xfrm>
          <a:custGeom>
            <a:avLst/>
            <a:gdLst>
              <a:gd name="connsiteX0" fmla="*/ 0 w 2481961"/>
              <a:gd name="connsiteY0" fmla="*/ 0 h 369332"/>
              <a:gd name="connsiteX1" fmla="*/ 496392 w 2481961"/>
              <a:gd name="connsiteY1" fmla="*/ 0 h 369332"/>
              <a:gd name="connsiteX2" fmla="*/ 992784 w 2481961"/>
              <a:gd name="connsiteY2" fmla="*/ 0 h 369332"/>
              <a:gd name="connsiteX3" fmla="*/ 1414718 w 2481961"/>
              <a:gd name="connsiteY3" fmla="*/ 0 h 369332"/>
              <a:gd name="connsiteX4" fmla="*/ 1935930 w 2481961"/>
              <a:gd name="connsiteY4" fmla="*/ 0 h 369332"/>
              <a:gd name="connsiteX5" fmla="*/ 2481961 w 2481961"/>
              <a:gd name="connsiteY5" fmla="*/ 0 h 369332"/>
              <a:gd name="connsiteX6" fmla="*/ 2481961 w 2481961"/>
              <a:gd name="connsiteY6" fmla="*/ 369332 h 369332"/>
              <a:gd name="connsiteX7" fmla="*/ 2060028 w 2481961"/>
              <a:gd name="connsiteY7" fmla="*/ 369332 h 369332"/>
              <a:gd name="connsiteX8" fmla="*/ 1513996 w 2481961"/>
              <a:gd name="connsiteY8" fmla="*/ 369332 h 369332"/>
              <a:gd name="connsiteX9" fmla="*/ 1092063 w 2481961"/>
              <a:gd name="connsiteY9" fmla="*/ 369332 h 369332"/>
              <a:gd name="connsiteX10" fmla="*/ 546031 w 2481961"/>
              <a:gd name="connsiteY10" fmla="*/ 369332 h 369332"/>
              <a:gd name="connsiteX11" fmla="*/ 0 w 2481961"/>
              <a:gd name="connsiteY11" fmla="*/ 369332 h 369332"/>
              <a:gd name="connsiteX12" fmla="*/ 0 w 2481961"/>
              <a:gd name="connsiteY12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81961" h="369332" fill="none" extrusionOk="0">
                <a:moveTo>
                  <a:pt x="0" y="0"/>
                </a:moveTo>
                <a:cubicBezTo>
                  <a:pt x="207128" y="-14819"/>
                  <a:pt x="396404" y="58997"/>
                  <a:pt x="496392" y="0"/>
                </a:cubicBezTo>
                <a:cubicBezTo>
                  <a:pt x="596380" y="-58997"/>
                  <a:pt x="805195" y="8899"/>
                  <a:pt x="992784" y="0"/>
                </a:cubicBezTo>
                <a:cubicBezTo>
                  <a:pt x="1180373" y="-8899"/>
                  <a:pt x="1294982" y="478"/>
                  <a:pt x="1414718" y="0"/>
                </a:cubicBezTo>
                <a:cubicBezTo>
                  <a:pt x="1534454" y="-478"/>
                  <a:pt x="1711235" y="54387"/>
                  <a:pt x="1935930" y="0"/>
                </a:cubicBezTo>
                <a:cubicBezTo>
                  <a:pt x="2160625" y="-54387"/>
                  <a:pt x="2342235" y="60067"/>
                  <a:pt x="2481961" y="0"/>
                </a:cubicBezTo>
                <a:cubicBezTo>
                  <a:pt x="2516166" y="146595"/>
                  <a:pt x="2445895" y="291775"/>
                  <a:pt x="2481961" y="369332"/>
                </a:cubicBezTo>
                <a:cubicBezTo>
                  <a:pt x="2279754" y="418425"/>
                  <a:pt x="2191894" y="342413"/>
                  <a:pt x="2060028" y="369332"/>
                </a:cubicBezTo>
                <a:cubicBezTo>
                  <a:pt x="1928162" y="396251"/>
                  <a:pt x="1637076" y="311831"/>
                  <a:pt x="1513996" y="369332"/>
                </a:cubicBezTo>
                <a:cubicBezTo>
                  <a:pt x="1390916" y="426833"/>
                  <a:pt x="1202094" y="323201"/>
                  <a:pt x="1092063" y="369332"/>
                </a:cubicBezTo>
                <a:cubicBezTo>
                  <a:pt x="982032" y="415463"/>
                  <a:pt x="769172" y="361076"/>
                  <a:pt x="546031" y="369332"/>
                </a:cubicBezTo>
                <a:cubicBezTo>
                  <a:pt x="322890" y="377588"/>
                  <a:pt x="223652" y="356891"/>
                  <a:pt x="0" y="369332"/>
                </a:cubicBezTo>
                <a:cubicBezTo>
                  <a:pt x="-25150" y="197595"/>
                  <a:pt x="11402" y="102194"/>
                  <a:pt x="0" y="0"/>
                </a:cubicBezTo>
                <a:close/>
              </a:path>
              <a:path w="2481961" h="369332" stroke="0" extrusionOk="0">
                <a:moveTo>
                  <a:pt x="0" y="0"/>
                </a:moveTo>
                <a:cubicBezTo>
                  <a:pt x="256716" y="-55565"/>
                  <a:pt x="310724" y="25849"/>
                  <a:pt x="546031" y="0"/>
                </a:cubicBezTo>
                <a:cubicBezTo>
                  <a:pt x="781338" y="-25849"/>
                  <a:pt x="896470" y="10709"/>
                  <a:pt x="992784" y="0"/>
                </a:cubicBezTo>
                <a:cubicBezTo>
                  <a:pt x="1089098" y="-10709"/>
                  <a:pt x="1304228" y="47077"/>
                  <a:pt x="1414718" y="0"/>
                </a:cubicBezTo>
                <a:cubicBezTo>
                  <a:pt x="1525208" y="-47077"/>
                  <a:pt x="1753293" y="50560"/>
                  <a:pt x="1935930" y="0"/>
                </a:cubicBezTo>
                <a:cubicBezTo>
                  <a:pt x="2118567" y="-50560"/>
                  <a:pt x="2220918" y="6828"/>
                  <a:pt x="2481961" y="0"/>
                </a:cubicBezTo>
                <a:cubicBezTo>
                  <a:pt x="2504912" y="83561"/>
                  <a:pt x="2479546" y="197103"/>
                  <a:pt x="2481961" y="369332"/>
                </a:cubicBezTo>
                <a:cubicBezTo>
                  <a:pt x="2363989" y="396720"/>
                  <a:pt x="2121757" y="350123"/>
                  <a:pt x="1985569" y="369332"/>
                </a:cubicBezTo>
                <a:cubicBezTo>
                  <a:pt x="1849381" y="388541"/>
                  <a:pt x="1679890" y="358076"/>
                  <a:pt x="1489177" y="369332"/>
                </a:cubicBezTo>
                <a:cubicBezTo>
                  <a:pt x="1298464" y="380588"/>
                  <a:pt x="1193336" y="316831"/>
                  <a:pt x="967965" y="369332"/>
                </a:cubicBezTo>
                <a:cubicBezTo>
                  <a:pt x="742594" y="421833"/>
                  <a:pt x="590942" y="326207"/>
                  <a:pt x="471573" y="369332"/>
                </a:cubicBezTo>
                <a:cubicBezTo>
                  <a:pt x="352204" y="412457"/>
                  <a:pt x="155001" y="344556"/>
                  <a:pt x="0" y="369332"/>
                </a:cubicBezTo>
                <a:cubicBezTo>
                  <a:pt x="-28457" y="230096"/>
                  <a:pt x="32717" y="1180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3813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>
            <a:spAutoFit/>
          </a:bodyPr>
          <a:lstStyle/>
          <a:p>
            <a:r>
              <a:rPr lang="it-IT" dirty="0"/>
              <a:t>La portata effettiva di S.</a:t>
            </a:r>
          </a:p>
        </p:txBody>
      </p:sp>
    </p:spTree>
    <p:extLst>
      <p:ext uri="{BB962C8B-B14F-4D97-AF65-F5344CB8AC3E}">
        <p14:creationId xmlns:p14="http://schemas.microsoft.com/office/powerpoint/2010/main" val="406197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21413" y="38148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A14BBF-9BBD-144B-A1D1-3370C9606F1D}"/>
              </a:ext>
            </a:extLst>
          </p:cNvPr>
          <p:cNvSpPr/>
          <p:nvPr/>
        </p:nvSpPr>
        <p:spPr>
          <a:xfrm>
            <a:off x="6234212" y="538607"/>
            <a:ext cx="2481961" cy="369332"/>
          </a:xfrm>
          <a:custGeom>
            <a:avLst/>
            <a:gdLst>
              <a:gd name="connsiteX0" fmla="*/ 0 w 2481961"/>
              <a:gd name="connsiteY0" fmla="*/ 0 h 369332"/>
              <a:gd name="connsiteX1" fmla="*/ 496392 w 2481961"/>
              <a:gd name="connsiteY1" fmla="*/ 0 h 369332"/>
              <a:gd name="connsiteX2" fmla="*/ 992784 w 2481961"/>
              <a:gd name="connsiteY2" fmla="*/ 0 h 369332"/>
              <a:gd name="connsiteX3" fmla="*/ 1414718 w 2481961"/>
              <a:gd name="connsiteY3" fmla="*/ 0 h 369332"/>
              <a:gd name="connsiteX4" fmla="*/ 1935930 w 2481961"/>
              <a:gd name="connsiteY4" fmla="*/ 0 h 369332"/>
              <a:gd name="connsiteX5" fmla="*/ 2481961 w 2481961"/>
              <a:gd name="connsiteY5" fmla="*/ 0 h 369332"/>
              <a:gd name="connsiteX6" fmla="*/ 2481961 w 2481961"/>
              <a:gd name="connsiteY6" fmla="*/ 369332 h 369332"/>
              <a:gd name="connsiteX7" fmla="*/ 2060028 w 2481961"/>
              <a:gd name="connsiteY7" fmla="*/ 369332 h 369332"/>
              <a:gd name="connsiteX8" fmla="*/ 1513996 w 2481961"/>
              <a:gd name="connsiteY8" fmla="*/ 369332 h 369332"/>
              <a:gd name="connsiteX9" fmla="*/ 1092063 w 2481961"/>
              <a:gd name="connsiteY9" fmla="*/ 369332 h 369332"/>
              <a:gd name="connsiteX10" fmla="*/ 546031 w 2481961"/>
              <a:gd name="connsiteY10" fmla="*/ 369332 h 369332"/>
              <a:gd name="connsiteX11" fmla="*/ 0 w 2481961"/>
              <a:gd name="connsiteY11" fmla="*/ 369332 h 369332"/>
              <a:gd name="connsiteX12" fmla="*/ 0 w 2481961"/>
              <a:gd name="connsiteY12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81961" h="369332" fill="none" extrusionOk="0">
                <a:moveTo>
                  <a:pt x="0" y="0"/>
                </a:moveTo>
                <a:cubicBezTo>
                  <a:pt x="207128" y="-14819"/>
                  <a:pt x="396404" y="58997"/>
                  <a:pt x="496392" y="0"/>
                </a:cubicBezTo>
                <a:cubicBezTo>
                  <a:pt x="596380" y="-58997"/>
                  <a:pt x="805195" y="8899"/>
                  <a:pt x="992784" y="0"/>
                </a:cubicBezTo>
                <a:cubicBezTo>
                  <a:pt x="1180373" y="-8899"/>
                  <a:pt x="1294982" y="478"/>
                  <a:pt x="1414718" y="0"/>
                </a:cubicBezTo>
                <a:cubicBezTo>
                  <a:pt x="1534454" y="-478"/>
                  <a:pt x="1711235" y="54387"/>
                  <a:pt x="1935930" y="0"/>
                </a:cubicBezTo>
                <a:cubicBezTo>
                  <a:pt x="2160625" y="-54387"/>
                  <a:pt x="2342235" y="60067"/>
                  <a:pt x="2481961" y="0"/>
                </a:cubicBezTo>
                <a:cubicBezTo>
                  <a:pt x="2516166" y="146595"/>
                  <a:pt x="2445895" y="291775"/>
                  <a:pt x="2481961" y="369332"/>
                </a:cubicBezTo>
                <a:cubicBezTo>
                  <a:pt x="2279754" y="418425"/>
                  <a:pt x="2191894" y="342413"/>
                  <a:pt x="2060028" y="369332"/>
                </a:cubicBezTo>
                <a:cubicBezTo>
                  <a:pt x="1928162" y="396251"/>
                  <a:pt x="1637076" y="311831"/>
                  <a:pt x="1513996" y="369332"/>
                </a:cubicBezTo>
                <a:cubicBezTo>
                  <a:pt x="1390916" y="426833"/>
                  <a:pt x="1202094" y="323201"/>
                  <a:pt x="1092063" y="369332"/>
                </a:cubicBezTo>
                <a:cubicBezTo>
                  <a:pt x="982032" y="415463"/>
                  <a:pt x="769172" y="361076"/>
                  <a:pt x="546031" y="369332"/>
                </a:cubicBezTo>
                <a:cubicBezTo>
                  <a:pt x="322890" y="377588"/>
                  <a:pt x="223652" y="356891"/>
                  <a:pt x="0" y="369332"/>
                </a:cubicBezTo>
                <a:cubicBezTo>
                  <a:pt x="-25150" y="197595"/>
                  <a:pt x="11402" y="102194"/>
                  <a:pt x="0" y="0"/>
                </a:cubicBezTo>
                <a:close/>
              </a:path>
              <a:path w="2481961" h="369332" stroke="0" extrusionOk="0">
                <a:moveTo>
                  <a:pt x="0" y="0"/>
                </a:moveTo>
                <a:cubicBezTo>
                  <a:pt x="256716" y="-55565"/>
                  <a:pt x="310724" y="25849"/>
                  <a:pt x="546031" y="0"/>
                </a:cubicBezTo>
                <a:cubicBezTo>
                  <a:pt x="781338" y="-25849"/>
                  <a:pt x="896470" y="10709"/>
                  <a:pt x="992784" y="0"/>
                </a:cubicBezTo>
                <a:cubicBezTo>
                  <a:pt x="1089098" y="-10709"/>
                  <a:pt x="1304228" y="47077"/>
                  <a:pt x="1414718" y="0"/>
                </a:cubicBezTo>
                <a:cubicBezTo>
                  <a:pt x="1525208" y="-47077"/>
                  <a:pt x="1753293" y="50560"/>
                  <a:pt x="1935930" y="0"/>
                </a:cubicBezTo>
                <a:cubicBezTo>
                  <a:pt x="2118567" y="-50560"/>
                  <a:pt x="2220918" y="6828"/>
                  <a:pt x="2481961" y="0"/>
                </a:cubicBezTo>
                <a:cubicBezTo>
                  <a:pt x="2504912" y="83561"/>
                  <a:pt x="2479546" y="197103"/>
                  <a:pt x="2481961" y="369332"/>
                </a:cubicBezTo>
                <a:cubicBezTo>
                  <a:pt x="2363989" y="396720"/>
                  <a:pt x="2121757" y="350123"/>
                  <a:pt x="1985569" y="369332"/>
                </a:cubicBezTo>
                <a:cubicBezTo>
                  <a:pt x="1849381" y="388541"/>
                  <a:pt x="1679890" y="358076"/>
                  <a:pt x="1489177" y="369332"/>
                </a:cubicBezTo>
                <a:cubicBezTo>
                  <a:pt x="1298464" y="380588"/>
                  <a:pt x="1193336" y="316831"/>
                  <a:pt x="967965" y="369332"/>
                </a:cubicBezTo>
                <a:cubicBezTo>
                  <a:pt x="742594" y="421833"/>
                  <a:pt x="590942" y="326207"/>
                  <a:pt x="471573" y="369332"/>
                </a:cubicBezTo>
                <a:cubicBezTo>
                  <a:pt x="352204" y="412457"/>
                  <a:pt x="155001" y="344556"/>
                  <a:pt x="0" y="369332"/>
                </a:cubicBezTo>
                <a:cubicBezTo>
                  <a:pt x="-28457" y="230096"/>
                  <a:pt x="32717" y="1180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3813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>
            <a:spAutoFit/>
          </a:bodyPr>
          <a:lstStyle/>
          <a:p>
            <a:r>
              <a:rPr lang="it-IT" dirty="0"/>
              <a:t>La portata effettiva di S.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5D8DD2-BCC1-B94B-AA29-2CA031C13CE2}"/>
              </a:ext>
            </a:extLst>
          </p:cNvPr>
          <p:cNvSpPr txBox="1"/>
          <p:nvPr/>
        </p:nvSpPr>
        <p:spPr>
          <a:xfrm>
            <a:off x="418641" y="1014561"/>
            <a:ext cx="283923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Quarto passaggio,</a:t>
            </a:r>
          </a:p>
          <a:p>
            <a:r>
              <a:rPr lang="it-IT" dirty="0"/>
              <a:t>determinare il miscuglio</a:t>
            </a:r>
          </a:p>
          <a:p>
            <a:r>
              <a:rPr lang="it-IT" dirty="0"/>
              <a:t>M di estrazione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D1F7EDA-C6D6-F744-B631-BF0EEFBE44E0}"/>
              </a:ext>
            </a:extLst>
          </p:cNvPr>
          <p:cNvSpPr txBox="1"/>
          <p:nvPr/>
        </p:nvSpPr>
        <p:spPr>
          <a:xfrm>
            <a:off x="6734718" y="1291560"/>
            <a:ext cx="171072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dirty="0"/>
              <a:t>FS = F</a:t>
            </a:r>
            <a:r>
              <a:rPr lang="it-IT" dirty="0">
                <a:solidFill>
                  <a:srgbClr val="FF0000"/>
                </a:solidFill>
              </a:rPr>
              <a:t>M</a:t>
            </a:r>
            <a:r>
              <a:rPr lang="it-IT" dirty="0"/>
              <a:t> + S</a:t>
            </a:r>
            <a:r>
              <a:rPr lang="it-IT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F8621CD-3B05-7749-AA8C-95AFC740506C}"/>
              </a:ext>
            </a:extLst>
          </p:cNvPr>
          <p:cNvSpPr txBox="1"/>
          <p:nvPr/>
        </p:nvSpPr>
        <p:spPr>
          <a:xfrm>
            <a:off x="6734718" y="1817587"/>
            <a:ext cx="276389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dirty="0"/>
              <a:t>FS/SM = FM/SM + SM/SM</a:t>
            </a:r>
          </a:p>
          <a:p>
            <a:endParaRPr lang="it-IT" dirty="0"/>
          </a:p>
          <a:p>
            <a:r>
              <a:rPr lang="it-IT" dirty="0">
                <a:highlight>
                  <a:srgbClr val="FFFF00"/>
                </a:highlight>
              </a:rPr>
              <a:t>FS/SM = 0,6 + 1= 1,6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F2AC20E-AB39-4B4D-A1B2-906CB80214F7}"/>
              </a:ext>
            </a:extLst>
          </p:cNvPr>
          <p:cNvSpPr txBox="1"/>
          <p:nvPr/>
        </p:nvSpPr>
        <p:spPr>
          <a:xfrm>
            <a:off x="6707621" y="2903982"/>
            <a:ext cx="4062331" cy="369332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SM1 = FS</a:t>
            </a:r>
            <a:r>
              <a:rPr lang="it-IT" dirty="0">
                <a:solidFill>
                  <a:srgbClr val="FF0000"/>
                </a:solidFill>
              </a:rPr>
              <a:t>/ 1,6</a:t>
            </a:r>
            <a:r>
              <a:rPr lang="it-IT" dirty="0"/>
              <a:t>= 111 mm/ 1,6= 69,4 mm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C7F22AAD-5498-8F47-AA77-7CE3B0A17858}"/>
              </a:ext>
            </a:extLst>
          </p:cNvPr>
          <p:cNvCxnSpPr>
            <a:cxnSpLocks/>
          </p:cNvCxnSpPr>
          <p:nvPr/>
        </p:nvCxnSpPr>
        <p:spPr>
          <a:xfrm flipV="1">
            <a:off x="3655774" y="2058802"/>
            <a:ext cx="870572" cy="4231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4DBCFF5-2AD5-8F40-8008-34B8CC0E7005}"/>
              </a:ext>
            </a:extLst>
          </p:cNvPr>
          <p:cNvSpPr txBox="1"/>
          <p:nvPr/>
        </p:nvSpPr>
        <p:spPr>
          <a:xfrm>
            <a:off x="4557163" y="166695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945FDAC-1D63-B048-930F-6E77E2E677A1}"/>
              </a:ext>
            </a:extLst>
          </p:cNvPr>
          <p:cNvSpPr txBox="1"/>
          <p:nvPr/>
        </p:nvSpPr>
        <p:spPr>
          <a:xfrm>
            <a:off x="4012256" y="404363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R1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9623F54-FDD2-C34F-A26F-88658B20E7EC}"/>
              </a:ext>
            </a:extLst>
          </p:cNvPr>
          <p:cNvSpPr txBox="1"/>
          <p:nvPr/>
        </p:nvSpPr>
        <p:spPr>
          <a:xfrm>
            <a:off x="4159382" y="3508923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M1</a:t>
            </a:r>
          </a:p>
        </p:txBody>
      </p:sp>
    </p:spTree>
    <p:extLst>
      <p:ext uri="{BB962C8B-B14F-4D97-AF65-F5344CB8AC3E}">
        <p14:creationId xmlns:p14="http://schemas.microsoft.com/office/powerpoint/2010/main" val="93526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21413" y="38148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A14BBF-9BBD-144B-A1D1-3370C9606F1D}"/>
              </a:ext>
            </a:extLst>
          </p:cNvPr>
          <p:cNvSpPr/>
          <p:nvPr/>
        </p:nvSpPr>
        <p:spPr>
          <a:xfrm>
            <a:off x="6234212" y="538607"/>
            <a:ext cx="3459409" cy="369332"/>
          </a:xfrm>
          <a:custGeom>
            <a:avLst/>
            <a:gdLst>
              <a:gd name="connsiteX0" fmla="*/ 0 w 3459409"/>
              <a:gd name="connsiteY0" fmla="*/ 0 h 369332"/>
              <a:gd name="connsiteX1" fmla="*/ 472786 w 3459409"/>
              <a:gd name="connsiteY1" fmla="*/ 0 h 369332"/>
              <a:gd name="connsiteX2" fmla="*/ 945572 w 3459409"/>
              <a:gd name="connsiteY2" fmla="*/ 0 h 369332"/>
              <a:gd name="connsiteX3" fmla="*/ 1556734 w 3459409"/>
              <a:gd name="connsiteY3" fmla="*/ 0 h 369332"/>
              <a:gd name="connsiteX4" fmla="*/ 2167896 w 3459409"/>
              <a:gd name="connsiteY4" fmla="*/ 0 h 369332"/>
              <a:gd name="connsiteX5" fmla="*/ 2640682 w 3459409"/>
              <a:gd name="connsiteY5" fmla="*/ 0 h 369332"/>
              <a:gd name="connsiteX6" fmla="*/ 3459409 w 3459409"/>
              <a:gd name="connsiteY6" fmla="*/ 0 h 369332"/>
              <a:gd name="connsiteX7" fmla="*/ 3459409 w 3459409"/>
              <a:gd name="connsiteY7" fmla="*/ 369332 h 369332"/>
              <a:gd name="connsiteX8" fmla="*/ 2848247 w 3459409"/>
              <a:gd name="connsiteY8" fmla="*/ 369332 h 369332"/>
              <a:gd name="connsiteX9" fmla="*/ 2202490 w 3459409"/>
              <a:gd name="connsiteY9" fmla="*/ 369332 h 369332"/>
              <a:gd name="connsiteX10" fmla="*/ 1729705 w 3459409"/>
              <a:gd name="connsiteY10" fmla="*/ 369332 h 369332"/>
              <a:gd name="connsiteX11" fmla="*/ 1118542 w 3459409"/>
              <a:gd name="connsiteY11" fmla="*/ 369332 h 369332"/>
              <a:gd name="connsiteX12" fmla="*/ 611162 w 3459409"/>
              <a:gd name="connsiteY12" fmla="*/ 369332 h 369332"/>
              <a:gd name="connsiteX13" fmla="*/ 0 w 3459409"/>
              <a:gd name="connsiteY13" fmla="*/ 369332 h 369332"/>
              <a:gd name="connsiteX14" fmla="*/ 0 w 3459409"/>
              <a:gd name="connsiteY14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59409" h="369332" fill="none" extrusionOk="0">
                <a:moveTo>
                  <a:pt x="0" y="0"/>
                </a:moveTo>
                <a:cubicBezTo>
                  <a:pt x="199152" y="-50582"/>
                  <a:pt x="371171" y="13161"/>
                  <a:pt x="472786" y="0"/>
                </a:cubicBezTo>
                <a:cubicBezTo>
                  <a:pt x="574401" y="-13161"/>
                  <a:pt x="831320" y="52791"/>
                  <a:pt x="945572" y="0"/>
                </a:cubicBezTo>
                <a:cubicBezTo>
                  <a:pt x="1059824" y="-52791"/>
                  <a:pt x="1285502" y="33771"/>
                  <a:pt x="1556734" y="0"/>
                </a:cubicBezTo>
                <a:cubicBezTo>
                  <a:pt x="1827966" y="-33771"/>
                  <a:pt x="1979625" y="24441"/>
                  <a:pt x="2167896" y="0"/>
                </a:cubicBezTo>
                <a:cubicBezTo>
                  <a:pt x="2356167" y="-24441"/>
                  <a:pt x="2469464" y="40221"/>
                  <a:pt x="2640682" y="0"/>
                </a:cubicBezTo>
                <a:cubicBezTo>
                  <a:pt x="2811900" y="-40221"/>
                  <a:pt x="3123111" y="84824"/>
                  <a:pt x="3459409" y="0"/>
                </a:cubicBezTo>
                <a:cubicBezTo>
                  <a:pt x="3491064" y="140821"/>
                  <a:pt x="3438777" y="276495"/>
                  <a:pt x="3459409" y="369332"/>
                </a:cubicBezTo>
                <a:cubicBezTo>
                  <a:pt x="3278266" y="423530"/>
                  <a:pt x="3093551" y="354352"/>
                  <a:pt x="2848247" y="369332"/>
                </a:cubicBezTo>
                <a:cubicBezTo>
                  <a:pt x="2602943" y="384312"/>
                  <a:pt x="2442556" y="345639"/>
                  <a:pt x="2202490" y="369332"/>
                </a:cubicBezTo>
                <a:cubicBezTo>
                  <a:pt x="1962424" y="393025"/>
                  <a:pt x="1949532" y="362360"/>
                  <a:pt x="1729705" y="369332"/>
                </a:cubicBezTo>
                <a:cubicBezTo>
                  <a:pt x="1509879" y="376304"/>
                  <a:pt x="1283749" y="309259"/>
                  <a:pt x="1118542" y="369332"/>
                </a:cubicBezTo>
                <a:cubicBezTo>
                  <a:pt x="953335" y="429405"/>
                  <a:pt x="859266" y="362417"/>
                  <a:pt x="611162" y="369332"/>
                </a:cubicBezTo>
                <a:cubicBezTo>
                  <a:pt x="363058" y="376247"/>
                  <a:pt x="255400" y="297093"/>
                  <a:pt x="0" y="369332"/>
                </a:cubicBezTo>
                <a:cubicBezTo>
                  <a:pt x="-24775" y="280731"/>
                  <a:pt x="4556" y="94614"/>
                  <a:pt x="0" y="0"/>
                </a:cubicBezTo>
                <a:close/>
              </a:path>
              <a:path w="3459409" h="369332" stroke="0" extrusionOk="0">
                <a:moveTo>
                  <a:pt x="0" y="0"/>
                </a:moveTo>
                <a:cubicBezTo>
                  <a:pt x="214781" y="-43784"/>
                  <a:pt x="496097" y="18065"/>
                  <a:pt x="645756" y="0"/>
                </a:cubicBezTo>
                <a:cubicBezTo>
                  <a:pt x="795415" y="-18065"/>
                  <a:pt x="967935" y="13666"/>
                  <a:pt x="1153136" y="0"/>
                </a:cubicBezTo>
                <a:cubicBezTo>
                  <a:pt x="1338337" y="-13666"/>
                  <a:pt x="1424209" y="36543"/>
                  <a:pt x="1625922" y="0"/>
                </a:cubicBezTo>
                <a:cubicBezTo>
                  <a:pt x="1827635" y="-36543"/>
                  <a:pt x="1989709" y="59519"/>
                  <a:pt x="2237084" y="0"/>
                </a:cubicBezTo>
                <a:cubicBezTo>
                  <a:pt x="2484459" y="-59519"/>
                  <a:pt x="2569007" y="15112"/>
                  <a:pt x="2709870" y="0"/>
                </a:cubicBezTo>
                <a:cubicBezTo>
                  <a:pt x="2850733" y="-15112"/>
                  <a:pt x="3166979" y="61637"/>
                  <a:pt x="3459409" y="0"/>
                </a:cubicBezTo>
                <a:cubicBezTo>
                  <a:pt x="3460110" y="155086"/>
                  <a:pt x="3416790" y="293000"/>
                  <a:pt x="3459409" y="369332"/>
                </a:cubicBezTo>
                <a:cubicBezTo>
                  <a:pt x="3244696" y="426485"/>
                  <a:pt x="3073322" y="319033"/>
                  <a:pt x="2917435" y="369332"/>
                </a:cubicBezTo>
                <a:cubicBezTo>
                  <a:pt x="2761548" y="419631"/>
                  <a:pt x="2452089" y="351111"/>
                  <a:pt x="2306273" y="369332"/>
                </a:cubicBezTo>
                <a:cubicBezTo>
                  <a:pt x="2160457" y="387553"/>
                  <a:pt x="2008690" y="313007"/>
                  <a:pt x="1729705" y="369332"/>
                </a:cubicBezTo>
                <a:cubicBezTo>
                  <a:pt x="1450720" y="425657"/>
                  <a:pt x="1384141" y="352113"/>
                  <a:pt x="1118542" y="369332"/>
                </a:cubicBezTo>
                <a:cubicBezTo>
                  <a:pt x="852943" y="386551"/>
                  <a:pt x="339622" y="319633"/>
                  <a:pt x="0" y="369332"/>
                </a:cubicBezTo>
                <a:cubicBezTo>
                  <a:pt x="-5859" y="248808"/>
                  <a:pt x="5880" y="8382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3813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>
            <a:spAutoFit/>
          </a:bodyPr>
          <a:lstStyle/>
          <a:p>
            <a:r>
              <a:rPr lang="it-IT" dirty="0"/>
              <a:t>ATTENZIONE PASSAGGIO NUOVO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5D8DD2-BCC1-B94B-AA29-2CA031C13CE2}"/>
              </a:ext>
            </a:extLst>
          </p:cNvPr>
          <p:cNvSpPr txBox="1"/>
          <p:nvPr/>
        </p:nvSpPr>
        <p:spPr>
          <a:xfrm>
            <a:off x="544378" y="1020620"/>
            <a:ext cx="230543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QUINTO passaggio,</a:t>
            </a:r>
          </a:p>
          <a:p>
            <a:r>
              <a:rPr lang="it-IT" dirty="0"/>
              <a:t>retta nuova portata R1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C7F22AAD-5498-8F47-AA77-7CE3B0A17858}"/>
              </a:ext>
            </a:extLst>
          </p:cNvPr>
          <p:cNvCxnSpPr>
            <a:cxnSpLocks/>
          </p:cNvCxnSpPr>
          <p:nvPr/>
        </p:nvCxnSpPr>
        <p:spPr>
          <a:xfrm flipV="1">
            <a:off x="3655774" y="2058802"/>
            <a:ext cx="870572" cy="4231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4DBCFF5-2AD5-8F40-8008-34B8CC0E7005}"/>
              </a:ext>
            </a:extLst>
          </p:cNvPr>
          <p:cNvSpPr txBox="1"/>
          <p:nvPr/>
        </p:nvSpPr>
        <p:spPr>
          <a:xfrm>
            <a:off x="4557163" y="166695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945FDAC-1D63-B048-930F-6E77E2E677A1}"/>
              </a:ext>
            </a:extLst>
          </p:cNvPr>
          <p:cNvSpPr txBox="1"/>
          <p:nvPr/>
        </p:nvSpPr>
        <p:spPr>
          <a:xfrm>
            <a:off x="3802955" y="405134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R1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9623F54-FDD2-C34F-A26F-88658B20E7EC}"/>
              </a:ext>
            </a:extLst>
          </p:cNvPr>
          <p:cNvSpPr txBox="1"/>
          <p:nvPr/>
        </p:nvSpPr>
        <p:spPr>
          <a:xfrm>
            <a:off x="4159382" y="3508923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M1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FB56E3FB-47E7-3A4F-B4BF-77DC5BCB15E7}"/>
              </a:ext>
            </a:extLst>
          </p:cNvPr>
          <p:cNvCxnSpPr>
            <a:cxnSpLocks/>
            <a:endCxn id="4" idx="0"/>
          </p:cNvCxnSpPr>
          <p:nvPr/>
        </p:nvCxnSpPr>
        <p:spPr>
          <a:xfrm flipH="1" flipV="1">
            <a:off x="3556622" y="936839"/>
            <a:ext cx="560983" cy="3093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08461752-288F-F94F-A20A-8FF34C40F6DB}"/>
              </a:ext>
            </a:extLst>
          </p:cNvPr>
          <p:cNvCxnSpPr>
            <a:cxnSpLocks/>
          </p:cNvCxnSpPr>
          <p:nvPr/>
        </p:nvCxnSpPr>
        <p:spPr>
          <a:xfrm flipH="1" flipV="1">
            <a:off x="4121245" y="4030550"/>
            <a:ext cx="493663" cy="230942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C9D08A0-1D4B-864C-B7EA-08A8E1C366FD}"/>
              </a:ext>
            </a:extLst>
          </p:cNvPr>
          <p:cNvSpPr txBox="1"/>
          <p:nvPr/>
        </p:nvSpPr>
        <p:spPr>
          <a:xfrm>
            <a:off x="6282994" y="1458552"/>
            <a:ext cx="2972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R1 diventa la NUOVA portata</a:t>
            </a:r>
          </a:p>
        </p:txBody>
      </p:sp>
      <p:pic>
        <p:nvPicPr>
          <p:cNvPr id="30" name="Immagine 29" descr="Immagine che contiene oggetto, orologio&#10;&#10;Descrizione generata automaticamente">
            <a:extLst>
              <a:ext uri="{FF2B5EF4-FFF2-40B4-BE49-F238E27FC236}">
                <a16:creationId xmlns:a16="http://schemas.microsoft.com/office/drawing/2014/main" id="{CA1C17C6-439D-0643-9432-CA6664C5F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433" y="2312157"/>
            <a:ext cx="2425035" cy="147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9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21413" y="38148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A14BBF-9BBD-144B-A1D1-3370C9606F1D}"/>
              </a:ext>
            </a:extLst>
          </p:cNvPr>
          <p:cNvSpPr/>
          <p:nvPr/>
        </p:nvSpPr>
        <p:spPr>
          <a:xfrm>
            <a:off x="6234212" y="538607"/>
            <a:ext cx="3459409" cy="369332"/>
          </a:xfrm>
          <a:custGeom>
            <a:avLst/>
            <a:gdLst>
              <a:gd name="connsiteX0" fmla="*/ 0 w 3459409"/>
              <a:gd name="connsiteY0" fmla="*/ 0 h 369332"/>
              <a:gd name="connsiteX1" fmla="*/ 472786 w 3459409"/>
              <a:gd name="connsiteY1" fmla="*/ 0 h 369332"/>
              <a:gd name="connsiteX2" fmla="*/ 945572 w 3459409"/>
              <a:gd name="connsiteY2" fmla="*/ 0 h 369332"/>
              <a:gd name="connsiteX3" fmla="*/ 1556734 w 3459409"/>
              <a:gd name="connsiteY3" fmla="*/ 0 h 369332"/>
              <a:gd name="connsiteX4" fmla="*/ 2167896 w 3459409"/>
              <a:gd name="connsiteY4" fmla="*/ 0 h 369332"/>
              <a:gd name="connsiteX5" fmla="*/ 2640682 w 3459409"/>
              <a:gd name="connsiteY5" fmla="*/ 0 h 369332"/>
              <a:gd name="connsiteX6" fmla="*/ 3459409 w 3459409"/>
              <a:gd name="connsiteY6" fmla="*/ 0 h 369332"/>
              <a:gd name="connsiteX7" fmla="*/ 3459409 w 3459409"/>
              <a:gd name="connsiteY7" fmla="*/ 369332 h 369332"/>
              <a:gd name="connsiteX8" fmla="*/ 2848247 w 3459409"/>
              <a:gd name="connsiteY8" fmla="*/ 369332 h 369332"/>
              <a:gd name="connsiteX9" fmla="*/ 2202490 w 3459409"/>
              <a:gd name="connsiteY9" fmla="*/ 369332 h 369332"/>
              <a:gd name="connsiteX10" fmla="*/ 1729705 w 3459409"/>
              <a:gd name="connsiteY10" fmla="*/ 369332 h 369332"/>
              <a:gd name="connsiteX11" fmla="*/ 1118542 w 3459409"/>
              <a:gd name="connsiteY11" fmla="*/ 369332 h 369332"/>
              <a:gd name="connsiteX12" fmla="*/ 611162 w 3459409"/>
              <a:gd name="connsiteY12" fmla="*/ 369332 h 369332"/>
              <a:gd name="connsiteX13" fmla="*/ 0 w 3459409"/>
              <a:gd name="connsiteY13" fmla="*/ 369332 h 369332"/>
              <a:gd name="connsiteX14" fmla="*/ 0 w 3459409"/>
              <a:gd name="connsiteY14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59409" h="369332" fill="none" extrusionOk="0">
                <a:moveTo>
                  <a:pt x="0" y="0"/>
                </a:moveTo>
                <a:cubicBezTo>
                  <a:pt x="199152" y="-50582"/>
                  <a:pt x="371171" y="13161"/>
                  <a:pt x="472786" y="0"/>
                </a:cubicBezTo>
                <a:cubicBezTo>
                  <a:pt x="574401" y="-13161"/>
                  <a:pt x="831320" y="52791"/>
                  <a:pt x="945572" y="0"/>
                </a:cubicBezTo>
                <a:cubicBezTo>
                  <a:pt x="1059824" y="-52791"/>
                  <a:pt x="1285502" y="33771"/>
                  <a:pt x="1556734" y="0"/>
                </a:cubicBezTo>
                <a:cubicBezTo>
                  <a:pt x="1827966" y="-33771"/>
                  <a:pt x="1979625" y="24441"/>
                  <a:pt x="2167896" y="0"/>
                </a:cubicBezTo>
                <a:cubicBezTo>
                  <a:pt x="2356167" y="-24441"/>
                  <a:pt x="2469464" y="40221"/>
                  <a:pt x="2640682" y="0"/>
                </a:cubicBezTo>
                <a:cubicBezTo>
                  <a:pt x="2811900" y="-40221"/>
                  <a:pt x="3123111" y="84824"/>
                  <a:pt x="3459409" y="0"/>
                </a:cubicBezTo>
                <a:cubicBezTo>
                  <a:pt x="3491064" y="140821"/>
                  <a:pt x="3438777" y="276495"/>
                  <a:pt x="3459409" y="369332"/>
                </a:cubicBezTo>
                <a:cubicBezTo>
                  <a:pt x="3278266" y="423530"/>
                  <a:pt x="3093551" y="354352"/>
                  <a:pt x="2848247" y="369332"/>
                </a:cubicBezTo>
                <a:cubicBezTo>
                  <a:pt x="2602943" y="384312"/>
                  <a:pt x="2442556" y="345639"/>
                  <a:pt x="2202490" y="369332"/>
                </a:cubicBezTo>
                <a:cubicBezTo>
                  <a:pt x="1962424" y="393025"/>
                  <a:pt x="1949532" y="362360"/>
                  <a:pt x="1729705" y="369332"/>
                </a:cubicBezTo>
                <a:cubicBezTo>
                  <a:pt x="1509879" y="376304"/>
                  <a:pt x="1283749" y="309259"/>
                  <a:pt x="1118542" y="369332"/>
                </a:cubicBezTo>
                <a:cubicBezTo>
                  <a:pt x="953335" y="429405"/>
                  <a:pt x="859266" y="362417"/>
                  <a:pt x="611162" y="369332"/>
                </a:cubicBezTo>
                <a:cubicBezTo>
                  <a:pt x="363058" y="376247"/>
                  <a:pt x="255400" y="297093"/>
                  <a:pt x="0" y="369332"/>
                </a:cubicBezTo>
                <a:cubicBezTo>
                  <a:pt x="-24775" y="280731"/>
                  <a:pt x="4556" y="94614"/>
                  <a:pt x="0" y="0"/>
                </a:cubicBezTo>
                <a:close/>
              </a:path>
              <a:path w="3459409" h="369332" stroke="0" extrusionOk="0">
                <a:moveTo>
                  <a:pt x="0" y="0"/>
                </a:moveTo>
                <a:cubicBezTo>
                  <a:pt x="214781" y="-43784"/>
                  <a:pt x="496097" y="18065"/>
                  <a:pt x="645756" y="0"/>
                </a:cubicBezTo>
                <a:cubicBezTo>
                  <a:pt x="795415" y="-18065"/>
                  <a:pt x="967935" y="13666"/>
                  <a:pt x="1153136" y="0"/>
                </a:cubicBezTo>
                <a:cubicBezTo>
                  <a:pt x="1338337" y="-13666"/>
                  <a:pt x="1424209" y="36543"/>
                  <a:pt x="1625922" y="0"/>
                </a:cubicBezTo>
                <a:cubicBezTo>
                  <a:pt x="1827635" y="-36543"/>
                  <a:pt x="1989709" y="59519"/>
                  <a:pt x="2237084" y="0"/>
                </a:cubicBezTo>
                <a:cubicBezTo>
                  <a:pt x="2484459" y="-59519"/>
                  <a:pt x="2569007" y="15112"/>
                  <a:pt x="2709870" y="0"/>
                </a:cubicBezTo>
                <a:cubicBezTo>
                  <a:pt x="2850733" y="-15112"/>
                  <a:pt x="3166979" y="61637"/>
                  <a:pt x="3459409" y="0"/>
                </a:cubicBezTo>
                <a:cubicBezTo>
                  <a:pt x="3460110" y="155086"/>
                  <a:pt x="3416790" y="293000"/>
                  <a:pt x="3459409" y="369332"/>
                </a:cubicBezTo>
                <a:cubicBezTo>
                  <a:pt x="3244696" y="426485"/>
                  <a:pt x="3073322" y="319033"/>
                  <a:pt x="2917435" y="369332"/>
                </a:cubicBezTo>
                <a:cubicBezTo>
                  <a:pt x="2761548" y="419631"/>
                  <a:pt x="2452089" y="351111"/>
                  <a:pt x="2306273" y="369332"/>
                </a:cubicBezTo>
                <a:cubicBezTo>
                  <a:pt x="2160457" y="387553"/>
                  <a:pt x="2008690" y="313007"/>
                  <a:pt x="1729705" y="369332"/>
                </a:cubicBezTo>
                <a:cubicBezTo>
                  <a:pt x="1450720" y="425657"/>
                  <a:pt x="1384141" y="352113"/>
                  <a:pt x="1118542" y="369332"/>
                </a:cubicBezTo>
                <a:cubicBezTo>
                  <a:pt x="852943" y="386551"/>
                  <a:pt x="339622" y="319633"/>
                  <a:pt x="0" y="369332"/>
                </a:cubicBezTo>
                <a:cubicBezTo>
                  <a:pt x="-5859" y="248808"/>
                  <a:pt x="5880" y="8382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3813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>
            <a:spAutoFit/>
          </a:bodyPr>
          <a:lstStyle/>
          <a:p>
            <a:r>
              <a:rPr lang="it-IT" dirty="0"/>
              <a:t>ATTENZIONE PASSAGGIO NUOVO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5D8DD2-BCC1-B94B-AA29-2CA031C13CE2}"/>
              </a:ext>
            </a:extLst>
          </p:cNvPr>
          <p:cNvSpPr txBox="1"/>
          <p:nvPr/>
        </p:nvSpPr>
        <p:spPr>
          <a:xfrm>
            <a:off x="193173" y="1020620"/>
            <a:ext cx="28529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Ultimo passaggio passa passaggio, determinare M3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C7F22AAD-5498-8F47-AA77-7CE3B0A17858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556622" y="2058802"/>
            <a:ext cx="969724" cy="4274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4DBCFF5-2AD5-8F40-8008-34B8CC0E7005}"/>
              </a:ext>
            </a:extLst>
          </p:cNvPr>
          <p:cNvSpPr txBox="1"/>
          <p:nvPr/>
        </p:nvSpPr>
        <p:spPr>
          <a:xfrm>
            <a:off x="4557163" y="166695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945FDAC-1D63-B048-930F-6E77E2E677A1}"/>
              </a:ext>
            </a:extLst>
          </p:cNvPr>
          <p:cNvSpPr txBox="1"/>
          <p:nvPr/>
        </p:nvSpPr>
        <p:spPr>
          <a:xfrm>
            <a:off x="4032761" y="3988985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R1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9623F54-FDD2-C34F-A26F-88658B20E7EC}"/>
              </a:ext>
            </a:extLst>
          </p:cNvPr>
          <p:cNvSpPr txBox="1"/>
          <p:nvPr/>
        </p:nvSpPr>
        <p:spPr>
          <a:xfrm>
            <a:off x="4159382" y="3508923"/>
            <a:ext cx="3385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M1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FB56E3FB-47E7-3A4F-B4BF-77DC5BCB15E7}"/>
              </a:ext>
            </a:extLst>
          </p:cNvPr>
          <p:cNvCxnSpPr>
            <a:cxnSpLocks/>
            <a:endCxn id="4" idx="0"/>
          </p:cNvCxnSpPr>
          <p:nvPr/>
        </p:nvCxnSpPr>
        <p:spPr>
          <a:xfrm flipH="1" flipV="1">
            <a:off x="3556622" y="936839"/>
            <a:ext cx="521714" cy="309371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08461752-288F-F94F-A20A-8FF34C40F6DB}"/>
              </a:ext>
            </a:extLst>
          </p:cNvPr>
          <p:cNvCxnSpPr>
            <a:cxnSpLocks/>
          </p:cNvCxnSpPr>
          <p:nvPr/>
        </p:nvCxnSpPr>
        <p:spPr>
          <a:xfrm flipH="1" flipV="1">
            <a:off x="4078337" y="4030550"/>
            <a:ext cx="469293" cy="230293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4442C07-2DD7-0B4F-96F0-FCEA13E6FBF1}"/>
              </a:ext>
            </a:extLst>
          </p:cNvPr>
          <p:cNvSpPr txBox="1"/>
          <p:nvPr/>
        </p:nvSpPr>
        <p:spPr>
          <a:xfrm>
            <a:off x="6281784" y="1425382"/>
            <a:ext cx="3906839" cy="369332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SM2 = R</a:t>
            </a:r>
            <a:r>
              <a:rPr lang="it-IT" baseline="-25000" dirty="0"/>
              <a:t>1</a:t>
            </a:r>
            <a:r>
              <a:rPr lang="it-IT" dirty="0"/>
              <a:t>S/1,6= 79 mm/1,6= 49,0 mm</a:t>
            </a:r>
          </a:p>
        </p:txBody>
      </p: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3EBB5F50-744E-4B42-AA3E-561CF8CC5876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556622" y="1666951"/>
            <a:ext cx="602760" cy="466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163E913-57A2-444A-AF2F-7D24AAB408AE}"/>
              </a:ext>
            </a:extLst>
          </p:cNvPr>
          <p:cNvSpPr txBox="1"/>
          <p:nvPr/>
        </p:nvSpPr>
        <p:spPr>
          <a:xfrm>
            <a:off x="4106837" y="139694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E2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9034121-D5B1-654A-AE22-E7A6A241F735}"/>
              </a:ext>
            </a:extLst>
          </p:cNvPr>
          <p:cNvSpPr txBox="1"/>
          <p:nvPr/>
        </p:nvSpPr>
        <p:spPr>
          <a:xfrm>
            <a:off x="3887063" y="3187268"/>
            <a:ext cx="3385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M2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894F3D8-6593-FE46-848B-78C06FEDA538}"/>
              </a:ext>
            </a:extLst>
          </p:cNvPr>
          <p:cNvSpPr txBox="1"/>
          <p:nvPr/>
        </p:nvSpPr>
        <p:spPr>
          <a:xfrm>
            <a:off x="3785489" y="3965310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R2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9F9D47C9-DC46-0047-AC9F-F9A39CA44613}"/>
              </a:ext>
            </a:extLst>
          </p:cNvPr>
          <p:cNvSpPr txBox="1"/>
          <p:nvPr/>
        </p:nvSpPr>
        <p:spPr>
          <a:xfrm>
            <a:off x="3071653" y="6398722"/>
            <a:ext cx="102944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7030A0"/>
                </a:solidFill>
              </a:rPr>
              <a:t>x</a:t>
            </a:r>
            <a:r>
              <a:rPr lang="it-IT" baseline="-25000" dirty="0" err="1">
                <a:solidFill>
                  <a:srgbClr val="7030A0"/>
                </a:solidFill>
              </a:rPr>
              <a:t>Rn</a:t>
            </a:r>
            <a:r>
              <a:rPr lang="it-IT" dirty="0">
                <a:solidFill>
                  <a:srgbClr val="7030A0"/>
                </a:solidFill>
              </a:rPr>
              <a:t>=0,02</a:t>
            </a:r>
          </a:p>
        </p:txBody>
      </p:sp>
      <p:pic>
        <p:nvPicPr>
          <p:cNvPr id="29" name="Immagine 28" descr="Immagine che contiene oggetto, orologio&#10;&#10;Descrizione generata automaticamente">
            <a:extLst>
              <a:ext uri="{FF2B5EF4-FFF2-40B4-BE49-F238E27FC236}">
                <a16:creationId xmlns:a16="http://schemas.microsoft.com/office/drawing/2014/main" id="{BD30A353-F813-BA48-B081-14596C654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236" y="2565801"/>
            <a:ext cx="2425035" cy="147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60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21413" y="38148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A14BBF-9BBD-144B-A1D1-3370C9606F1D}"/>
              </a:ext>
            </a:extLst>
          </p:cNvPr>
          <p:cNvSpPr/>
          <p:nvPr/>
        </p:nvSpPr>
        <p:spPr>
          <a:xfrm>
            <a:off x="6234212" y="538607"/>
            <a:ext cx="3459409" cy="369332"/>
          </a:xfrm>
          <a:custGeom>
            <a:avLst/>
            <a:gdLst>
              <a:gd name="connsiteX0" fmla="*/ 0 w 3459409"/>
              <a:gd name="connsiteY0" fmla="*/ 0 h 369332"/>
              <a:gd name="connsiteX1" fmla="*/ 472786 w 3459409"/>
              <a:gd name="connsiteY1" fmla="*/ 0 h 369332"/>
              <a:gd name="connsiteX2" fmla="*/ 945572 w 3459409"/>
              <a:gd name="connsiteY2" fmla="*/ 0 h 369332"/>
              <a:gd name="connsiteX3" fmla="*/ 1556734 w 3459409"/>
              <a:gd name="connsiteY3" fmla="*/ 0 h 369332"/>
              <a:gd name="connsiteX4" fmla="*/ 2167896 w 3459409"/>
              <a:gd name="connsiteY4" fmla="*/ 0 h 369332"/>
              <a:gd name="connsiteX5" fmla="*/ 2640682 w 3459409"/>
              <a:gd name="connsiteY5" fmla="*/ 0 h 369332"/>
              <a:gd name="connsiteX6" fmla="*/ 3459409 w 3459409"/>
              <a:gd name="connsiteY6" fmla="*/ 0 h 369332"/>
              <a:gd name="connsiteX7" fmla="*/ 3459409 w 3459409"/>
              <a:gd name="connsiteY7" fmla="*/ 369332 h 369332"/>
              <a:gd name="connsiteX8" fmla="*/ 2848247 w 3459409"/>
              <a:gd name="connsiteY8" fmla="*/ 369332 h 369332"/>
              <a:gd name="connsiteX9" fmla="*/ 2202490 w 3459409"/>
              <a:gd name="connsiteY9" fmla="*/ 369332 h 369332"/>
              <a:gd name="connsiteX10" fmla="*/ 1729705 w 3459409"/>
              <a:gd name="connsiteY10" fmla="*/ 369332 h 369332"/>
              <a:gd name="connsiteX11" fmla="*/ 1118542 w 3459409"/>
              <a:gd name="connsiteY11" fmla="*/ 369332 h 369332"/>
              <a:gd name="connsiteX12" fmla="*/ 611162 w 3459409"/>
              <a:gd name="connsiteY12" fmla="*/ 369332 h 369332"/>
              <a:gd name="connsiteX13" fmla="*/ 0 w 3459409"/>
              <a:gd name="connsiteY13" fmla="*/ 369332 h 369332"/>
              <a:gd name="connsiteX14" fmla="*/ 0 w 3459409"/>
              <a:gd name="connsiteY14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59409" h="369332" fill="none" extrusionOk="0">
                <a:moveTo>
                  <a:pt x="0" y="0"/>
                </a:moveTo>
                <a:cubicBezTo>
                  <a:pt x="199152" y="-50582"/>
                  <a:pt x="371171" y="13161"/>
                  <a:pt x="472786" y="0"/>
                </a:cubicBezTo>
                <a:cubicBezTo>
                  <a:pt x="574401" y="-13161"/>
                  <a:pt x="831320" y="52791"/>
                  <a:pt x="945572" y="0"/>
                </a:cubicBezTo>
                <a:cubicBezTo>
                  <a:pt x="1059824" y="-52791"/>
                  <a:pt x="1285502" y="33771"/>
                  <a:pt x="1556734" y="0"/>
                </a:cubicBezTo>
                <a:cubicBezTo>
                  <a:pt x="1827966" y="-33771"/>
                  <a:pt x="1979625" y="24441"/>
                  <a:pt x="2167896" y="0"/>
                </a:cubicBezTo>
                <a:cubicBezTo>
                  <a:pt x="2356167" y="-24441"/>
                  <a:pt x="2469464" y="40221"/>
                  <a:pt x="2640682" y="0"/>
                </a:cubicBezTo>
                <a:cubicBezTo>
                  <a:pt x="2811900" y="-40221"/>
                  <a:pt x="3123111" y="84824"/>
                  <a:pt x="3459409" y="0"/>
                </a:cubicBezTo>
                <a:cubicBezTo>
                  <a:pt x="3491064" y="140821"/>
                  <a:pt x="3438777" y="276495"/>
                  <a:pt x="3459409" y="369332"/>
                </a:cubicBezTo>
                <a:cubicBezTo>
                  <a:pt x="3278266" y="423530"/>
                  <a:pt x="3093551" y="354352"/>
                  <a:pt x="2848247" y="369332"/>
                </a:cubicBezTo>
                <a:cubicBezTo>
                  <a:pt x="2602943" y="384312"/>
                  <a:pt x="2442556" y="345639"/>
                  <a:pt x="2202490" y="369332"/>
                </a:cubicBezTo>
                <a:cubicBezTo>
                  <a:pt x="1962424" y="393025"/>
                  <a:pt x="1949532" y="362360"/>
                  <a:pt x="1729705" y="369332"/>
                </a:cubicBezTo>
                <a:cubicBezTo>
                  <a:pt x="1509879" y="376304"/>
                  <a:pt x="1283749" y="309259"/>
                  <a:pt x="1118542" y="369332"/>
                </a:cubicBezTo>
                <a:cubicBezTo>
                  <a:pt x="953335" y="429405"/>
                  <a:pt x="859266" y="362417"/>
                  <a:pt x="611162" y="369332"/>
                </a:cubicBezTo>
                <a:cubicBezTo>
                  <a:pt x="363058" y="376247"/>
                  <a:pt x="255400" y="297093"/>
                  <a:pt x="0" y="369332"/>
                </a:cubicBezTo>
                <a:cubicBezTo>
                  <a:pt x="-24775" y="280731"/>
                  <a:pt x="4556" y="94614"/>
                  <a:pt x="0" y="0"/>
                </a:cubicBezTo>
                <a:close/>
              </a:path>
              <a:path w="3459409" h="369332" stroke="0" extrusionOk="0">
                <a:moveTo>
                  <a:pt x="0" y="0"/>
                </a:moveTo>
                <a:cubicBezTo>
                  <a:pt x="214781" y="-43784"/>
                  <a:pt x="496097" y="18065"/>
                  <a:pt x="645756" y="0"/>
                </a:cubicBezTo>
                <a:cubicBezTo>
                  <a:pt x="795415" y="-18065"/>
                  <a:pt x="967935" y="13666"/>
                  <a:pt x="1153136" y="0"/>
                </a:cubicBezTo>
                <a:cubicBezTo>
                  <a:pt x="1338337" y="-13666"/>
                  <a:pt x="1424209" y="36543"/>
                  <a:pt x="1625922" y="0"/>
                </a:cubicBezTo>
                <a:cubicBezTo>
                  <a:pt x="1827635" y="-36543"/>
                  <a:pt x="1989709" y="59519"/>
                  <a:pt x="2237084" y="0"/>
                </a:cubicBezTo>
                <a:cubicBezTo>
                  <a:pt x="2484459" y="-59519"/>
                  <a:pt x="2569007" y="15112"/>
                  <a:pt x="2709870" y="0"/>
                </a:cubicBezTo>
                <a:cubicBezTo>
                  <a:pt x="2850733" y="-15112"/>
                  <a:pt x="3166979" y="61637"/>
                  <a:pt x="3459409" y="0"/>
                </a:cubicBezTo>
                <a:cubicBezTo>
                  <a:pt x="3460110" y="155086"/>
                  <a:pt x="3416790" y="293000"/>
                  <a:pt x="3459409" y="369332"/>
                </a:cubicBezTo>
                <a:cubicBezTo>
                  <a:pt x="3244696" y="426485"/>
                  <a:pt x="3073322" y="319033"/>
                  <a:pt x="2917435" y="369332"/>
                </a:cubicBezTo>
                <a:cubicBezTo>
                  <a:pt x="2761548" y="419631"/>
                  <a:pt x="2452089" y="351111"/>
                  <a:pt x="2306273" y="369332"/>
                </a:cubicBezTo>
                <a:cubicBezTo>
                  <a:pt x="2160457" y="387553"/>
                  <a:pt x="2008690" y="313007"/>
                  <a:pt x="1729705" y="369332"/>
                </a:cubicBezTo>
                <a:cubicBezTo>
                  <a:pt x="1450720" y="425657"/>
                  <a:pt x="1384141" y="352113"/>
                  <a:pt x="1118542" y="369332"/>
                </a:cubicBezTo>
                <a:cubicBezTo>
                  <a:pt x="852943" y="386551"/>
                  <a:pt x="339622" y="319633"/>
                  <a:pt x="0" y="369332"/>
                </a:cubicBezTo>
                <a:cubicBezTo>
                  <a:pt x="-5859" y="248808"/>
                  <a:pt x="5880" y="8382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3813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>
            <a:spAutoFit/>
          </a:bodyPr>
          <a:lstStyle/>
          <a:p>
            <a:r>
              <a:rPr lang="it-IT" dirty="0"/>
              <a:t>ATTENZIONE PASSAGGIO NUOVO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5D8DD2-BCC1-B94B-AA29-2CA031C13CE2}"/>
              </a:ext>
            </a:extLst>
          </p:cNvPr>
          <p:cNvSpPr txBox="1"/>
          <p:nvPr/>
        </p:nvSpPr>
        <p:spPr>
          <a:xfrm>
            <a:off x="193173" y="1020620"/>
            <a:ext cx="28529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Ultimo passaggio passa passaggio, determinare M3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C7F22AAD-5498-8F47-AA77-7CE3B0A17858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556622" y="2058802"/>
            <a:ext cx="969724" cy="4274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4DBCFF5-2AD5-8F40-8008-34B8CC0E7005}"/>
              </a:ext>
            </a:extLst>
          </p:cNvPr>
          <p:cNvSpPr txBox="1"/>
          <p:nvPr/>
        </p:nvSpPr>
        <p:spPr>
          <a:xfrm>
            <a:off x="4557163" y="166695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945FDAC-1D63-B048-930F-6E77E2E677A1}"/>
              </a:ext>
            </a:extLst>
          </p:cNvPr>
          <p:cNvSpPr txBox="1"/>
          <p:nvPr/>
        </p:nvSpPr>
        <p:spPr>
          <a:xfrm>
            <a:off x="4032761" y="3988985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R1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9623F54-FDD2-C34F-A26F-88658B20E7EC}"/>
              </a:ext>
            </a:extLst>
          </p:cNvPr>
          <p:cNvSpPr txBox="1"/>
          <p:nvPr/>
        </p:nvSpPr>
        <p:spPr>
          <a:xfrm>
            <a:off x="4159382" y="3508923"/>
            <a:ext cx="3385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M1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FB56E3FB-47E7-3A4F-B4BF-77DC5BCB15E7}"/>
              </a:ext>
            </a:extLst>
          </p:cNvPr>
          <p:cNvCxnSpPr>
            <a:cxnSpLocks/>
            <a:endCxn id="4" idx="0"/>
          </p:cNvCxnSpPr>
          <p:nvPr/>
        </p:nvCxnSpPr>
        <p:spPr>
          <a:xfrm flipH="1" flipV="1">
            <a:off x="3556622" y="936839"/>
            <a:ext cx="521714" cy="309371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08461752-288F-F94F-A20A-8FF34C40F6DB}"/>
              </a:ext>
            </a:extLst>
          </p:cNvPr>
          <p:cNvCxnSpPr>
            <a:cxnSpLocks/>
          </p:cNvCxnSpPr>
          <p:nvPr/>
        </p:nvCxnSpPr>
        <p:spPr>
          <a:xfrm flipH="1" flipV="1">
            <a:off x="4078337" y="4030550"/>
            <a:ext cx="469293" cy="230293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4442C07-2DD7-0B4F-96F0-FCEA13E6FBF1}"/>
              </a:ext>
            </a:extLst>
          </p:cNvPr>
          <p:cNvSpPr txBox="1"/>
          <p:nvPr/>
        </p:nvSpPr>
        <p:spPr>
          <a:xfrm>
            <a:off x="6281784" y="1425382"/>
            <a:ext cx="3842719" cy="369332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SM3 = R</a:t>
            </a:r>
            <a:r>
              <a:rPr lang="it-IT" baseline="-25000" dirty="0"/>
              <a:t>2</a:t>
            </a:r>
            <a:r>
              <a:rPr lang="it-IT" dirty="0"/>
              <a:t>S/1,6= 75mm/1,6= 47,0 mm</a:t>
            </a:r>
          </a:p>
        </p:txBody>
      </p: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3EBB5F50-744E-4B42-AA3E-561CF8CC5876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556622" y="1666951"/>
            <a:ext cx="602760" cy="466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163E913-57A2-444A-AF2F-7D24AAB408AE}"/>
              </a:ext>
            </a:extLst>
          </p:cNvPr>
          <p:cNvSpPr txBox="1"/>
          <p:nvPr/>
        </p:nvSpPr>
        <p:spPr>
          <a:xfrm>
            <a:off x="4106837" y="139694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E2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9034121-D5B1-654A-AE22-E7A6A241F735}"/>
              </a:ext>
            </a:extLst>
          </p:cNvPr>
          <p:cNvSpPr txBox="1"/>
          <p:nvPr/>
        </p:nvSpPr>
        <p:spPr>
          <a:xfrm>
            <a:off x="3887063" y="3187268"/>
            <a:ext cx="3385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M2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894F3D8-6593-FE46-848B-78C06FEDA538}"/>
              </a:ext>
            </a:extLst>
          </p:cNvPr>
          <p:cNvSpPr txBox="1"/>
          <p:nvPr/>
        </p:nvSpPr>
        <p:spPr>
          <a:xfrm>
            <a:off x="3785489" y="3965310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R2</a:t>
            </a: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id="{5630FE9D-70A6-E645-B477-07B215CFA41D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556622" y="1301477"/>
            <a:ext cx="316341" cy="5032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C211009E-2D74-5A42-BDAF-E2B913EA9510}"/>
              </a:ext>
            </a:extLst>
          </p:cNvPr>
          <p:cNvCxnSpPr>
            <a:cxnSpLocks/>
            <a:endCxn id="4" idx="0"/>
          </p:cNvCxnSpPr>
          <p:nvPr/>
        </p:nvCxnSpPr>
        <p:spPr>
          <a:xfrm flipH="1" flipV="1">
            <a:off x="3556622" y="936839"/>
            <a:ext cx="283056" cy="3072118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38BF713-035C-0A44-9771-D323C974927E}"/>
              </a:ext>
            </a:extLst>
          </p:cNvPr>
          <p:cNvSpPr txBox="1"/>
          <p:nvPr/>
        </p:nvSpPr>
        <p:spPr>
          <a:xfrm>
            <a:off x="3500529" y="2990894"/>
            <a:ext cx="3385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M3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0A69399D-BD39-E849-B410-5B714CD7C4C2}"/>
              </a:ext>
            </a:extLst>
          </p:cNvPr>
          <p:cNvSpPr txBox="1"/>
          <p:nvPr/>
        </p:nvSpPr>
        <p:spPr>
          <a:xfrm>
            <a:off x="3817479" y="102773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E3</a:t>
            </a:r>
          </a:p>
        </p:txBody>
      </p:sp>
      <p:pic>
        <p:nvPicPr>
          <p:cNvPr id="47" name="Immagine 46" descr="Immagine che contiene oggetto, orologio, metro&#10;&#10;Descrizione generata automaticamente">
            <a:extLst>
              <a:ext uri="{FF2B5EF4-FFF2-40B4-BE49-F238E27FC236}">
                <a16:creationId xmlns:a16="http://schemas.microsoft.com/office/drawing/2014/main" id="{D1C04446-9138-1C43-A9FD-1D19BED78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076" y="2947570"/>
            <a:ext cx="2602412" cy="1144251"/>
          </a:xfrm>
          <a:prstGeom prst="rect">
            <a:avLst/>
          </a:prstGeom>
        </p:spPr>
      </p:pic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705CF7F-6689-7849-9651-37AFE9B1869F}"/>
              </a:ext>
            </a:extLst>
          </p:cNvPr>
          <p:cNvSpPr txBox="1"/>
          <p:nvPr/>
        </p:nvSpPr>
        <p:spPr>
          <a:xfrm>
            <a:off x="3489223" y="3826219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R3</a:t>
            </a:r>
          </a:p>
        </p:txBody>
      </p:sp>
      <p:cxnSp>
        <p:nvCxnSpPr>
          <p:cNvPr id="51" name="Connettore 1 50">
            <a:extLst>
              <a:ext uri="{FF2B5EF4-FFF2-40B4-BE49-F238E27FC236}">
                <a16:creationId xmlns:a16="http://schemas.microsoft.com/office/drawing/2014/main" id="{06348BDB-6E33-2A4F-9AE2-D3266033CBCC}"/>
              </a:ext>
            </a:extLst>
          </p:cNvPr>
          <p:cNvCxnSpPr>
            <a:cxnSpLocks/>
          </p:cNvCxnSpPr>
          <p:nvPr/>
        </p:nvCxnSpPr>
        <p:spPr>
          <a:xfrm>
            <a:off x="3698570" y="4057051"/>
            <a:ext cx="27336" cy="2276431"/>
          </a:xfrm>
          <a:prstGeom prst="line">
            <a:avLst/>
          </a:prstGeom>
          <a:ln w="19050">
            <a:solidFill>
              <a:srgbClr val="7030A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9F9D47C9-DC46-0047-AC9F-F9A39CA44613}"/>
              </a:ext>
            </a:extLst>
          </p:cNvPr>
          <p:cNvSpPr txBox="1"/>
          <p:nvPr/>
        </p:nvSpPr>
        <p:spPr>
          <a:xfrm>
            <a:off x="3071653" y="6398722"/>
            <a:ext cx="102944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7030A0"/>
                </a:solidFill>
              </a:rPr>
              <a:t>x</a:t>
            </a:r>
            <a:r>
              <a:rPr lang="it-IT" baseline="-25000" dirty="0" err="1">
                <a:solidFill>
                  <a:srgbClr val="7030A0"/>
                </a:solidFill>
              </a:rPr>
              <a:t>Rn</a:t>
            </a:r>
            <a:r>
              <a:rPr lang="it-IT" dirty="0">
                <a:solidFill>
                  <a:srgbClr val="7030A0"/>
                </a:solidFill>
              </a:rPr>
              <a:t>=0,02</a:t>
            </a:r>
          </a:p>
        </p:txBody>
      </p:sp>
    </p:spTree>
    <p:extLst>
      <p:ext uri="{BB962C8B-B14F-4D97-AF65-F5344CB8AC3E}">
        <p14:creationId xmlns:p14="http://schemas.microsoft.com/office/powerpoint/2010/main" val="2071632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FA1FE2-2C1F-3A48-B1F9-7ADCC814C6A0}"/>
              </a:ext>
            </a:extLst>
          </p:cNvPr>
          <p:cNvSpPr txBox="1"/>
          <p:nvPr/>
        </p:nvSpPr>
        <p:spPr>
          <a:xfrm>
            <a:off x="2401001" y="2142950"/>
            <a:ext cx="629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Resa estrazione= [(</a:t>
            </a:r>
            <a:r>
              <a:rPr lang="it-IT" dirty="0" err="1"/>
              <a:t>Fx</a:t>
            </a:r>
            <a:r>
              <a:rPr lang="it-IT" baseline="-25000" dirty="0" err="1"/>
              <a:t>F</a:t>
            </a:r>
            <a:r>
              <a:rPr lang="it-IT" dirty="0"/>
              <a:t> – </a:t>
            </a:r>
            <a:r>
              <a:rPr lang="it-IT" dirty="0" err="1"/>
              <a:t>Rx</a:t>
            </a:r>
            <a:r>
              <a:rPr lang="it-IT" baseline="-25000" dirty="0" err="1"/>
              <a:t>R</a:t>
            </a:r>
            <a:r>
              <a:rPr lang="it-IT" dirty="0"/>
              <a:t>)/ </a:t>
            </a:r>
            <a:r>
              <a:rPr lang="it-IT" dirty="0" err="1"/>
              <a:t>Fx</a:t>
            </a:r>
            <a:r>
              <a:rPr lang="it-IT" baseline="-25000" dirty="0" err="1"/>
              <a:t>F</a:t>
            </a:r>
            <a:r>
              <a:rPr lang="it-IT" baseline="-25000" dirty="0"/>
              <a:t> </a:t>
            </a:r>
            <a:r>
              <a:rPr lang="it-IT" dirty="0"/>
              <a:t> ]* 100= (48 - 4,44)/48= 91%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50FFC7-C37B-3C41-A57C-2D344DE2C9DC}"/>
              </a:ext>
            </a:extLst>
          </p:cNvPr>
          <p:cNvSpPr txBox="1"/>
          <p:nvPr/>
        </p:nvSpPr>
        <p:spPr>
          <a:xfrm>
            <a:off x="1688555" y="3197595"/>
            <a:ext cx="556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Attenzione per trovare comodamente R3 imposto il sistema: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418F13-2858-2540-A10D-7D27D32B2DC1}"/>
              </a:ext>
            </a:extLst>
          </p:cNvPr>
          <p:cNvSpPr txBox="1"/>
          <p:nvPr/>
        </p:nvSpPr>
        <p:spPr>
          <a:xfrm>
            <a:off x="1795141" y="4067574"/>
            <a:ext cx="19191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+ </a:t>
            </a:r>
            <a:r>
              <a:rPr lang="it-IT" dirty="0" err="1"/>
              <a:t>S</a:t>
            </a:r>
            <a:r>
              <a:rPr lang="it-IT" dirty="0"/>
              <a:t> = R3 + E3</a:t>
            </a:r>
          </a:p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 err="1"/>
              <a:t>F</a:t>
            </a:r>
            <a:r>
              <a:rPr lang="it-IT" dirty="0"/>
              <a:t> = x</a:t>
            </a:r>
            <a:r>
              <a:rPr lang="it-IT" baseline="-25000" dirty="0"/>
              <a:t>R</a:t>
            </a:r>
            <a:r>
              <a:rPr lang="it-IT" dirty="0"/>
              <a:t>R3 + </a:t>
            </a:r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baseline="-25000" dirty="0"/>
              <a:t> </a:t>
            </a:r>
            <a:r>
              <a:rPr lang="it-IT" dirty="0"/>
              <a:t>E3</a:t>
            </a:r>
          </a:p>
          <a:p>
            <a:r>
              <a:rPr lang="it-IT" dirty="0" err="1"/>
              <a:t>z</a:t>
            </a:r>
            <a:r>
              <a:rPr lang="it-IT" baseline="-25000" dirty="0" err="1"/>
              <a:t>F</a:t>
            </a:r>
            <a:r>
              <a:rPr lang="it-IT" dirty="0" err="1"/>
              <a:t>F</a:t>
            </a:r>
            <a:r>
              <a:rPr lang="it-IT" dirty="0"/>
              <a:t> = z</a:t>
            </a:r>
            <a:r>
              <a:rPr lang="it-IT" baseline="-25000" dirty="0"/>
              <a:t>R</a:t>
            </a:r>
            <a:r>
              <a:rPr lang="it-IT" dirty="0"/>
              <a:t>R3</a:t>
            </a:r>
          </a:p>
          <a:p>
            <a:endParaRPr lang="it-IT" dirty="0"/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D0E3B0DA-B606-AD4B-9CC8-83E7F2BA754A}"/>
              </a:ext>
            </a:extLst>
          </p:cNvPr>
          <p:cNvSpPr/>
          <p:nvPr/>
        </p:nvSpPr>
        <p:spPr>
          <a:xfrm>
            <a:off x="1610017" y="4067574"/>
            <a:ext cx="185124" cy="9476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92985FA-BAE9-C140-912C-B9C12CA0FDF0}"/>
              </a:ext>
            </a:extLst>
          </p:cNvPr>
          <p:cNvSpPr txBox="1"/>
          <p:nvPr/>
        </p:nvSpPr>
        <p:spPr>
          <a:xfrm>
            <a:off x="4219517" y="4067574"/>
            <a:ext cx="23711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  <a:p>
            <a:r>
              <a:rPr lang="it-IT" dirty="0"/>
              <a:t>0,76 * 200 = 0,683 R3</a:t>
            </a:r>
          </a:p>
          <a:p>
            <a:endParaRPr lang="it-IT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2533695A-865D-3042-B614-A6C6E06F4EC6}"/>
              </a:ext>
            </a:extLst>
          </p:cNvPr>
          <p:cNvCxnSpPr/>
          <p:nvPr/>
        </p:nvCxnSpPr>
        <p:spPr>
          <a:xfrm>
            <a:off x="6507387" y="4541374"/>
            <a:ext cx="7491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192A75-369D-9A4B-BD0B-24FE310160E0}"/>
              </a:ext>
            </a:extLst>
          </p:cNvPr>
          <p:cNvSpPr txBox="1"/>
          <p:nvPr/>
        </p:nvSpPr>
        <p:spPr>
          <a:xfrm>
            <a:off x="7382518" y="4344573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R3= 222 Kg</a:t>
            </a:r>
          </a:p>
        </p:txBody>
      </p:sp>
    </p:spTree>
    <p:extLst>
      <p:ext uri="{BB962C8B-B14F-4D97-AF65-F5344CB8AC3E}">
        <p14:creationId xmlns:p14="http://schemas.microsoft.com/office/powerpoint/2010/main" val="375379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2AD1DF-6411-154A-AB15-EF0C9DBB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di processo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212C610-80AA-1541-AE4A-FA26734EF275}"/>
              </a:ext>
            </a:extLst>
          </p:cNvPr>
          <p:cNvSpPr/>
          <p:nvPr/>
        </p:nvSpPr>
        <p:spPr>
          <a:xfrm>
            <a:off x="1281372" y="2935802"/>
            <a:ext cx="532933" cy="66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M1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D891745-41BB-3249-BC2F-233203321C87}"/>
              </a:ext>
            </a:extLst>
          </p:cNvPr>
          <p:cNvSpPr/>
          <p:nvPr/>
        </p:nvSpPr>
        <p:spPr>
          <a:xfrm>
            <a:off x="2635209" y="2935802"/>
            <a:ext cx="532933" cy="66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M2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A2014CF-CD90-124F-ADC3-381D89ABD324}"/>
              </a:ext>
            </a:extLst>
          </p:cNvPr>
          <p:cNvSpPr/>
          <p:nvPr/>
        </p:nvSpPr>
        <p:spPr>
          <a:xfrm>
            <a:off x="4390847" y="2935802"/>
            <a:ext cx="532933" cy="66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M3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A466105-0325-F240-8B01-692FC96637C4}"/>
              </a:ext>
            </a:extLst>
          </p:cNvPr>
          <p:cNvSpPr/>
          <p:nvPr/>
        </p:nvSpPr>
        <p:spPr>
          <a:xfrm>
            <a:off x="6049719" y="2935802"/>
            <a:ext cx="532933" cy="66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8CCF9E5-FCD4-8F42-A3E4-AA6A1DFEE4E2}"/>
              </a:ext>
            </a:extLst>
          </p:cNvPr>
          <p:cNvSpPr/>
          <p:nvPr/>
        </p:nvSpPr>
        <p:spPr>
          <a:xfrm>
            <a:off x="8757393" y="2935802"/>
            <a:ext cx="532933" cy="66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Mn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BAA428D4-51A9-A444-8EF8-03E114A1C0C8}"/>
              </a:ext>
            </a:extLst>
          </p:cNvPr>
          <p:cNvCxnSpPr/>
          <p:nvPr/>
        </p:nvCxnSpPr>
        <p:spPr>
          <a:xfrm>
            <a:off x="588561" y="3189172"/>
            <a:ext cx="692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ABB0C625-5A6E-DC40-AA11-28CFF5B29945}"/>
              </a:ext>
            </a:extLst>
          </p:cNvPr>
          <p:cNvCxnSpPr>
            <a:cxnSpLocks/>
          </p:cNvCxnSpPr>
          <p:nvPr/>
        </p:nvCxnSpPr>
        <p:spPr>
          <a:xfrm>
            <a:off x="1814305" y="3202269"/>
            <a:ext cx="820904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BCA25E9E-1E79-2F4A-8156-9A89A368F808}"/>
              </a:ext>
            </a:extLst>
          </p:cNvPr>
          <p:cNvCxnSpPr>
            <a:cxnSpLocks/>
          </p:cNvCxnSpPr>
          <p:nvPr/>
        </p:nvCxnSpPr>
        <p:spPr>
          <a:xfrm>
            <a:off x="3168142" y="3202269"/>
            <a:ext cx="1212890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DE9C55A2-DE6F-B945-BC46-74368F3F170E}"/>
              </a:ext>
            </a:extLst>
          </p:cNvPr>
          <p:cNvCxnSpPr>
            <a:cxnSpLocks/>
          </p:cNvCxnSpPr>
          <p:nvPr/>
        </p:nvCxnSpPr>
        <p:spPr>
          <a:xfrm flipV="1">
            <a:off x="4923780" y="3195720"/>
            <a:ext cx="1067503" cy="65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E454942B-317F-DE49-9ACF-F639FD4D92DD}"/>
              </a:ext>
            </a:extLst>
          </p:cNvPr>
          <p:cNvCxnSpPr>
            <a:cxnSpLocks/>
          </p:cNvCxnSpPr>
          <p:nvPr/>
        </p:nvCxnSpPr>
        <p:spPr>
          <a:xfrm>
            <a:off x="7763985" y="3202268"/>
            <a:ext cx="908790" cy="0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95DCF694-E29C-A542-8DF5-AA786FA32AB4}"/>
              </a:ext>
            </a:extLst>
          </p:cNvPr>
          <p:cNvCxnSpPr>
            <a:cxnSpLocks/>
          </p:cNvCxnSpPr>
          <p:nvPr/>
        </p:nvCxnSpPr>
        <p:spPr>
          <a:xfrm flipV="1">
            <a:off x="9290326" y="3189172"/>
            <a:ext cx="1067503" cy="65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7B751C6-95D7-3E48-9DE9-84FEA205E89F}"/>
              </a:ext>
            </a:extLst>
          </p:cNvPr>
          <p:cNvSpPr txBox="1"/>
          <p:nvPr/>
        </p:nvSpPr>
        <p:spPr>
          <a:xfrm>
            <a:off x="686189" y="274880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2CC9702-2DB4-104D-9CAF-DE0DE815C614}"/>
              </a:ext>
            </a:extLst>
          </p:cNvPr>
          <p:cNvSpPr txBox="1"/>
          <p:nvPr/>
        </p:nvSpPr>
        <p:spPr>
          <a:xfrm>
            <a:off x="2102184" y="27488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B1C164D-A739-CF44-A4B0-1EA470B16B79}"/>
              </a:ext>
            </a:extLst>
          </p:cNvPr>
          <p:cNvSpPr txBox="1"/>
          <p:nvPr/>
        </p:nvSpPr>
        <p:spPr>
          <a:xfrm>
            <a:off x="3530838" y="27488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R2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29A7C55D-C0BA-CA4D-89A3-68EE6997D2FF}"/>
              </a:ext>
            </a:extLst>
          </p:cNvPr>
          <p:cNvSpPr txBox="1"/>
          <p:nvPr/>
        </p:nvSpPr>
        <p:spPr>
          <a:xfrm>
            <a:off x="5268246" y="27488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R3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56FF8763-CD5F-9E47-AD1B-15BAFDD1FA20}"/>
              </a:ext>
            </a:extLst>
          </p:cNvPr>
          <p:cNvCxnSpPr/>
          <p:nvPr/>
        </p:nvCxnSpPr>
        <p:spPr>
          <a:xfrm>
            <a:off x="6582652" y="3202268"/>
            <a:ext cx="692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E2BEA2C-8B9C-0A4D-9F03-36EAC53955FE}"/>
              </a:ext>
            </a:extLst>
          </p:cNvPr>
          <p:cNvSpPr txBox="1"/>
          <p:nvPr/>
        </p:nvSpPr>
        <p:spPr>
          <a:xfrm>
            <a:off x="6752674" y="282638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R4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82A874F-71CE-8E45-B9CF-9D942E937517}"/>
              </a:ext>
            </a:extLst>
          </p:cNvPr>
          <p:cNvSpPr txBox="1"/>
          <p:nvPr/>
        </p:nvSpPr>
        <p:spPr>
          <a:xfrm>
            <a:off x="8033649" y="2748809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Rn-1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BCA80CA-4C16-0142-855F-43527E95B2F9}"/>
              </a:ext>
            </a:extLst>
          </p:cNvPr>
          <p:cNvSpPr txBox="1"/>
          <p:nvPr/>
        </p:nvSpPr>
        <p:spPr>
          <a:xfrm>
            <a:off x="9639346" y="275300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Rn</a:t>
            </a:r>
            <a:endParaRPr lang="it-IT" dirty="0"/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0E2A9EF4-C5A7-FB42-99E6-4C96691F8714}"/>
              </a:ext>
            </a:extLst>
          </p:cNvPr>
          <p:cNvCxnSpPr>
            <a:endCxn id="3" idx="0"/>
          </p:cNvCxnSpPr>
          <p:nvPr/>
        </p:nvCxnSpPr>
        <p:spPr>
          <a:xfrm>
            <a:off x="1547838" y="2187828"/>
            <a:ext cx="1" cy="747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44F7A5ED-998A-C84F-8993-C415B1563796}"/>
              </a:ext>
            </a:extLst>
          </p:cNvPr>
          <p:cNvCxnSpPr/>
          <p:nvPr/>
        </p:nvCxnSpPr>
        <p:spPr>
          <a:xfrm>
            <a:off x="2919485" y="2185501"/>
            <a:ext cx="1" cy="747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BA9FCAA1-15D5-EA4D-ABF1-1A90065883A7}"/>
              </a:ext>
            </a:extLst>
          </p:cNvPr>
          <p:cNvCxnSpPr/>
          <p:nvPr/>
        </p:nvCxnSpPr>
        <p:spPr>
          <a:xfrm>
            <a:off x="4701213" y="2185501"/>
            <a:ext cx="1" cy="747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AEABABAF-F154-5342-A7EC-9CA57F2DFD75}"/>
              </a:ext>
            </a:extLst>
          </p:cNvPr>
          <p:cNvCxnSpPr/>
          <p:nvPr/>
        </p:nvCxnSpPr>
        <p:spPr>
          <a:xfrm>
            <a:off x="6370608" y="2185501"/>
            <a:ext cx="1" cy="747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F2B87E7A-F231-0547-ACCF-2F743F73A97F}"/>
              </a:ext>
            </a:extLst>
          </p:cNvPr>
          <p:cNvCxnSpPr/>
          <p:nvPr/>
        </p:nvCxnSpPr>
        <p:spPr>
          <a:xfrm>
            <a:off x="9071536" y="2185501"/>
            <a:ext cx="1" cy="747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0AECC4FB-86F3-D841-9C54-91F63C9DB787}"/>
              </a:ext>
            </a:extLst>
          </p:cNvPr>
          <p:cNvCxnSpPr/>
          <p:nvPr/>
        </p:nvCxnSpPr>
        <p:spPr>
          <a:xfrm>
            <a:off x="1567706" y="3603371"/>
            <a:ext cx="1" cy="7479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583F89F1-B050-9044-B1AC-C477757F6F97}"/>
              </a:ext>
            </a:extLst>
          </p:cNvPr>
          <p:cNvCxnSpPr/>
          <p:nvPr/>
        </p:nvCxnSpPr>
        <p:spPr>
          <a:xfrm>
            <a:off x="2892904" y="3603371"/>
            <a:ext cx="1" cy="7479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E2F88B8F-121D-F34E-846B-542B78E9334C}"/>
              </a:ext>
            </a:extLst>
          </p:cNvPr>
          <p:cNvCxnSpPr/>
          <p:nvPr/>
        </p:nvCxnSpPr>
        <p:spPr>
          <a:xfrm>
            <a:off x="4695543" y="3603371"/>
            <a:ext cx="1" cy="7479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BE60C1DD-A1BD-3641-B8AA-D5627D3350FD}"/>
              </a:ext>
            </a:extLst>
          </p:cNvPr>
          <p:cNvCxnSpPr/>
          <p:nvPr/>
        </p:nvCxnSpPr>
        <p:spPr>
          <a:xfrm>
            <a:off x="6316185" y="3603371"/>
            <a:ext cx="1" cy="7479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04ACBFD2-7F8C-6048-8477-F1C1BA8891D1}"/>
              </a:ext>
            </a:extLst>
          </p:cNvPr>
          <p:cNvCxnSpPr/>
          <p:nvPr/>
        </p:nvCxnSpPr>
        <p:spPr>
          <a:xfrm>
            <a:off x="9071535" y="3603371"/>
            <a:ext cx="1" cy="7479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B00C357-8576-F744-882F-30B6969962D5}"/>
              </a:ext>
            </a:extLst>
          </p:cNvPr>
          <p:cNvSpPr txBox="1"/>
          <p:nvPr/>
        </p:nvSpPr>
        <p:spPr>
          <a:xfrm>
            <a:off x="1121118" y="232565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S1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36A64E3-5C3C-C847-8EA8-35574C25CA45}"/>
              </a:ext>
            </a:extLst>
          </p:cNvPr>
          <p:cNvSpPr txBox="1"/>
          <p:nvPr/>
        </p:nvSpPr>
        <p:spPr>
          <a:xfrm>
            <a:off x="1102938" y="385410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E1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FFDCD8C-BCA4-3246-BEC7-24CECC2562F4}"/>
              </a:ext>
            </a:extLst>
          </p:cNvPr>
          <p:cNvSpPr txBox="1"/>
          <p:nvPr/>
        </p:nvSpPr>
        <p:spPr>
          <a:xfrm>
            <a:off x="2528904" y="233741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S2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2A973846-77DC-CE44-981A-FA58B60F05E5}"/>
              </a:ext>
            </a:extLst>
          </p:cNvPr>
          <p:cNvSpPr txBox="1"/>
          <p:nvPr/>
        </p:nvSpPr>
        <p:spPr>
          <a:xfrm>
            <a:off x="4188220" y="233741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S3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77D9EC94-8DA2-2F41-8A0E-F0C095549118}"/>
              </a:ext>
            </a:extLst>
          </p:cNvPr>
          <p:cNvSpPr txBox="1"/>
          <p:nvPr/>
        </p:nvSpPr>
        <p:spPr>
          <a:xfrm>
            <a:off x="2383862" y="385410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E2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491362C0-3136-D248-ACBE-F5D603A04658}"/>
              </a:ext>
            </a:extLst>
          </p:cNvPr>
          <p:cNvSpPr txBox="1"/>
          <p:nvPr/>
        </p:nvSpPr>
        <p:spPr>
          <a:xfrm>
            <a:off x="4195434" y="382418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E3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4DC0D8AD-136B-4845-8051-85823D9FFF83}"/>
              </a:ext>
            </a:extLst>
          </p:cNvPr>
          <p:cNvSpPr txBox="1"/>
          <p:nvPr/>
        </p:nvSpPr>
        <p:spPr>
          <a:xfrm>
            <a:off x="5884164" y="382418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E4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6DCEE82B-F73A-8047-8EC5-81BD35AC492E}"/>
              </a:ext>
            </a:extLst>
          </p:cNvPr>
          <p:cNvSpPr txBox="1"/>
          <p:nvPr/>
        </p:nvSpPr>
        <p:spPr>
          <a:xfrm>
            <a:off x="8579193" y="3829791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En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A7CC9226-6E50-694D-BB4A-C00626EF6567}"/>
              </a:ext>
            </a:extLst>
          </p:cNvPr>
          <p:cNvSpPr txBox="1"/>
          <p:nvPr/>
        </p:nvSpPr>
        <p:spPr>
          <a:xfrm>
            <a:off x="5889465" y="233741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S4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AED2FC0-4F6C-C04B-ADBB-7705BE76720B}"/>
              </a:ext>
            </a:extLst>
          </p:cNvPr>
          <p:cNvSpPr txBox="1"/>
          <p:nvPr/>
        </p:nvSpPr>
        <p:spPr>
          <a:xfrm>
            <a:off x="8637794" y="2313576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Sn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42C735D-5F02-AB42-93D0-4EB19C9AFD37}"/>
              </a:ext>
            </a:extLst>
          </p:cNvPr>
          <p:cNvSpPr txBox="1"/>
          <p:nvPr/>
        </p:nvSpPr>
        <p:spPr>
          <a:xfrm>
            <a:off x="686189" y="5233958"/>
            <a:ext cx="10127581" cy="646331"/>
          </a:xfrm>
          <a:custGeom>
            <a:avLst/>
            <a:gdLst>
              <a:gd name="connsiteX0" fmla="*/ 0 w 10127581"/>
              <a:gd name="connsiteY0" fmla="*/ 0 h 646331"/>
              <a:gd name="connsiteX1" fmla="*/ 697016 w 10127581"/>
              <a:gd name="connsiteY1" fmla="*/ 0 h 646331"/>
              <a:gd name="connsiteX2" fmla="*/ 988928 w 10127581"/>
              <a:gd name="connsiteY2" fmla="*/ 0 h 646331"/>
              <a:gd name="connsiteX3" fmla="*/ 1787220 w 10127581"/>
              <a:gd name="connsiteY3" fmla="*/ 0 h 646331"/>
              <a:gd name="connsiteX4" fmla="*/ 2382960 w 10127581"/>
              <a:gd name="connsiteY4" fmla="*/ 0 h 646331"/>
              <a:gd name="connsiteX5" fmla="*/ 2674873 w 10127581"/>
              <a:gd name="connsiteY5" fmla="*/ 0 h 646331"/>
              <a:gd name="connsiteX6" fmla="*/ 3270613 w 10127581"/>
              <a:gd name="connsiteY6" fmla="*/ 0 h 646331"/>
              <a:gd name="connsiteX7" fmla="*/ 4068905 w 10127581"/>
              <a:gd name="connsiteY7" fmla="*/ 0 h 646331"/>
              <a:gd name="connsiteX8" fmla="*/ 4563369 w 10127581"/>
              <a:gd name="connsiteY8" fmla="*/ 0 h 646331"/>
              <a:gd name="connsiteX9" fmla="*/ 5057833 w 10127581"/>
              <a:gd name="connsiteY9" fmla="*/ 0 h 646331"/>
              <a:gd name="connsiteX10" fmla="*/ 5653573 w 10127581"/>
              <a:gd name="connsiteY10" fmla="*/ 0 h 646331"/>
              <a:gd name="connsiteX11" fmla="*/ 6350589 w 10127581"/>
              <a:gd name="connsiteY11" fmla="*/ 0 h 646331"/>
              <a:gd name="connsiteX12" fmla="*/ 7047605 w 10127581"/>
              <a:gd name="connsiteY12" fmla="*/ 0 h 646331"/>
              <a:gd name="connsiteX13" fmla="*/ 7744621 w 10127581"/>
              <a:gd name="connsiteY13" fmla="*/ 0 h 646331"/>
              <a:gd name="connsiteX14" fmla="*/ 8542912 w 10127581"/>
              <a:gd name="connsiteY14" fmla="*/ 0 h 646331"/>
              <a:gd name="connsiteX15" fmla="*/ 9138653 w 10127581"/>
              <a:gd name="connsiteY15" fmla="*/ 0 h 646331"/>
              <a:gd name="connsiteX16" fmla="*/ 10127581 w 10127581"/>
              <a:gd name="connsiteY16" fmla="*/ 0 h 646331"/>
              <a:gd name="connsiteX17" fmla="*/ 10127581 w 10127581"/>
              <a:gd name="connsiteY17" fmla="*/ 323166 h 646331"/>
              <a:gd name="connsiteX18" fmla="*/ 10127581 w 10127581"/>
              <a:gd name="connsiteY18" fmla="*/ 646331 h 646331"/>
              <a:gd name="connsiteX19" fmla="*/ 9430565 w 10127581"/>
              <a:gd name="connsiteY19" fmla="*/ 646331 h 646331"/>
              <a:gd name="connsiteX20" fmla="*/ 8936101 w 10127581"/>
              <a:gd name="connsiteY20" fmla="*/ 646331 h 646331"/>
              <a:gd name="connsiteX21" fmla="*/ 8441637 w 10127581"/>
              <a:gd name="connsiteY21" fmla="*/ 646331 h 646331"/>
              <a:gd name="connsiteX22" fmla="*/ 7947172 w 10127581"/>
              <a:gd name="connsiteY22" fmla="*/ 646331 h 646331"/>
              <a:gd name="connsiteX23" fmla="*/ 7452708 w 10127581"/>
              <a:gd name="connsiteY23" fmla="*/ 646331 h 646331"/>
              <a:gd name="connsiteX24" fmla="*/ 6755692 w 10127581"/>
              <a:gd name="connsiteY24" fmla="*/ 646331 h 646331"/>
              <a:gd name="connsiteX25" fmla="*/ 6159952 w 10127581"/>
              <a:gd name="connsiteY25" fmla="*/ 646331 h 646331"/>
              <a:gd name="connsiteX26" fmla="*/ 5868040 w 10127581"/>
              <a:gd name="connsiteY26" fmla="*/ 646331 h 646331"/>
              <a:gd name="connsiteX27" fmla="*/ 5373575 w 10127581"/>
              <a:gd name="connsiteY27" fmla="*/ 646331 h 646331"/>
              <a:gd name="connsiteX28" fmla="*/ 4676559 w 10127581"/>
              <a:gd name="connsiteY28" fmla="*/ 646331 h 646331"/>
              <a:gd name="connsiteX29" fmla="*/ 4283371 w 10127581"/>
              <a:gd name="connsiteY29" fmla="*/ 646331 h 646331"/>
              <a:gd name="connsiteX30" fmla="*/ 3485079 w 10127581"/>
              <a:gd name="connsiteY30" fmla="*/ 646331 h 646331"/>
              <a:gd name="connsiteX31" fmla="*/ 2686788 w 10127581"/>
              <a:gd name="connsiteY31" fmla="*/ 646331 h 646331"/>
              <a:gd name="connsiteX32" fmla="*/ 2091048 w 10127581"/>
              <a:gd name="connsiteY32" fmla="*/ 646331 h 646331"/>
              <a:gd name="connsiteX33" fmla="*/ 1292756 w 10127581"/>
              <a:gd name="connsiteY33" fmla="*/ 646331 h 646331"/>
              <a:gd name="connsiteX34" fmla="*/ 697016 w 10127581"/>
              <a:gd name="connsiteY34" fmla="*/ 646331 h 646331"/>
              <a:gd name="connsiteX35" fmla="*/ 0 w 10127581"/>
              <a:gd name="connsiteY35" fmla="*/ 646331 h 646331"/>
              <a:gd name="connsiteX36" fmla="*/ 0 w 10127581"/>
              <a:gd name="connsiteY36" fmla="*/ 342555 h 646331"/>
              <a:gd name="connsiteX37" fmla="*/ 0 w 10127581"/>
              <a:gd name="connsiteY37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127581" h="646331" fill="none" extrusionOk="0">
                <a:moveTo>
                  <a:pt x="0" y="0"/>
                </a:moveTo>
                <a:cubicBezTo>
                  <a:pt x="313463" y="-8572"/>
                  <a:pt x="548408" y="74820"/>
                  <a:pt x="697016" y="0"/>
                </a:cubicBezTo>
                <a:cubicBezTo>
                  <a:pt x="845624" y="-74820"/>
                  <a:pt x="872522" y="31930"/>
                  <a:pt x="988928" y="0"/>
                </a:cubicBezTo>
                <a:cubicBezTo>
                  <a:pt x="1105334" y="-31930"/>
                  <a:pt x="1541428" y="77627"/>
                  <a:pt x="1787220" y="0"/>
                </a:cubicBezTo>
                <a:cubicBezTo>
                  <a:pt x="2033012" y="-77627"/>
                  <a:pt x="2197279" y="37411"/>
                  <a:pt x="2382960" y="0"/>
                </a:cubicBezTo>
                <a:cubicBezTo>
                  <a:pt x="2568641" y="-37411"/>
                  <a:pt x="2580026" y="32170"/>
                  <a:pt x="2674873" y="0"/>
                </a:cubicBezTo>
                <a:cubicBezTo>
                  <a:pt x="2769720" y="-32170"/>
                  <a:pt x="3032124" y="38764"/>
                  <a:pt x="3270613" y="0"/>
                </a:cubicBezTo>
                <a:cubicBezTo>
                  <a:pt x="3509102" y="-38764"/>
                  <a:pt x="3696280" y="5165"/>
                  <a:pt x="4068905" y="0"/>
                </a:cubicBezTo>
                <a:cubicBezTo>
                  <a:pt x="4441530" y="-5165"/>
                  <a:pt x="4373577" y="267"/>
                  <a:pt x="4563369" y="0"/>
                </a:cubicBezTo>
                <a:cubicBezTo>
                  <a:pt x="4753161" y="-267"/>
                  <a:pt x="4928304" y="49588"/>
                  <a:pt x="5057833" y="0"/>
                </a:cubicBezTo>
                <a:cubicBezTo>
                  <a:pt x="5187362" y="-49588"/>
                  <a:pt x="5488577" y="44834"/>
                  <a:pt x="5653573" y="0"/>
                </a:cubicBezTo>
                <a:cubicBezTo>
                  <a:pt x="5818569" y="-44834"/>
                  <a:pt x="6017174" y="68731"/>
                  <a:pt x="6350589" y="0"/>
                </a:cubicBezTo>
                <a:cubicBezTo>
                  <a:pt x="6684004" y="-68731"/>
                  <a:pt x="6728489" y="7250"/>
                  <a:pt x="7047605" y="0"/>
                </a:cubicBezTo>
                <a:cubicBezTo>
                  <a:pt x="7366721" y="-7250"/>
                  <a:pt x="7475441" y="21549"/>
                  <a:pt x="7744621" y="0"/>
                </a:cubicBezTo>
                <a:cubicBezTo>
                  <a:pt x="8013801" y="-21549"/>
                  <a:pt x="8295049" y="88611"/>
                  <a:pt x="8542912" y="0"/>
                </a:cubicBezTo>
                <a:cubicBezTo>
                  <a:pt x="8790775" y="-88611"/>
                  <a:pt x="8923139" y="6044"/>
                  <a:pt x="9138653" y="0"/>
                </a:cubicBezTo>
                <a:cubicBezTo>
                  <a:pt x="9354167" y="-6044"/>
                  <a:pt x="9747503" y="48763"/>
                  <a:pt x="10127581" y="0"/>
                </a:cubicBezTo>
                <a:cubicBezTo>
                  <a:pt x="10154329" y="160163"/>
                  <a:pt x="10109997" y="238610"/>
                  <a:pt x="10127581" y="323166"/>
                </a:cubicBezTo>
                <a:cubicBezTo>
                  <a:pt x="10145165" y="407722"/>
                  <a:pt x="10110590" y="512949"/>
                  <a:pt x="10127581" y="646331"/>
                </a:cubicBezTo>
                <a:cubicBezTo>
                  <a:pt x="9896033" y="663133"/>
                  <a:pt x="9594517" y="631625"/>
                  <a:pt x="9430565" y="646331"/>
                </a:cubicBezTo>
                <a:cubicBezTo>
                  <a:pt x="9266613" y="661037"/>
                  <a:pt x="9128298" y="626741"/>
                  <a:pt x="8936101" y="646331"/>
                </a:cubicBezTo>
                <a:cubicBezTo>
                  <a:pt x="8743904" y="665921"/>
                  <a:pt x="8650379" y="635192"/>
                  <a:pt x="8441637" y="646331"/>
                </a:cubicBezTo>
                <a:cubicBezTo>
                  <a:pt x="8232895" y="657470"/>
                  <a:pt x="8090847" y="606221"/>
                  <a:pt x="7947172" y="646331"/>
                </a:cubicBezTo>
                <a:cubicBezTo>
                  <a:pt x="7803498" y="686441"/>
                  <a:pt x="7584350" y="616762"/>
                  <a:pt x="7452708" y="646331"/>
                </a:cubicBezTo>
                <a:cubicBezTo>
                  <a:pt x="7321066" y="675900"/>
                  <a:pt x="7100589" y="595432"/>
                  <a:pt x="6755692" y="646331"/>
                </a:cubicBezTo>
                <a:cubicBezTo>
                  <a:pt x="6410795" y="697230"/>
                  <a:pt x="6379124" y="602455"/>
                  <a:pt x="6159952" y="646331"/>
                </a:cubicBezTo>
                <a:cubicBezTo>
                  <a:pt x="5940780" y="690207"/>
                  <a:pt x="5971178" y="613732"/>
                  <a:pt x="5868040" y="646331"/>
                </a:cubicBezTo>
                <a:cubicBezTo>
                  <a:pt x="5764902" y="678930"/>
                  <a:pt x="5524299" y="590587"/>
                  <a:pt x="5373575" y="646331"/>
                </a:cubicBezTo>
                <a:cubicBezTo>
                  <a:pt x="5222852" y="702075"/>
                  <a:pt x="5018765" y="595402"/>
                  <a:pt x="4676559" y="646331"/>
                </a:cubicBezTo>
                <a:cubicBezTo>
                  <a:pt x="4334353" y="697260"/>
                  <a:pt x="4373443" y="643169"/>
                  <a:pt x="4283371" y="646331"/>
                </a:cubicBezTo>
                <a:cubicBezTo>
                  <a:pt x="4193299" y="649493"/>
                  <a:pt x="3655194" y="577800"/>
                  <a:pt x="3485079" y="646331"/>
                </a:cubicBezTo>
                <a:cubicBezTo>
                  <a:pt x="3314964" y="714862"/>
                  <a:pt x="3052132" y="556993"/>
                  <a:pt x="2686788" y="646331"/>
                </a:cubicBezTo>
                <a:cubicBezTo>
                  <a:pt x="2321444" y="735669"/>
                  <a:pt x="2218639" y="599334"/>
                  <a:pt x="2091048" y="646331"/>
                </a:cubicBezTo>
                <a:cubicBezTo>
                  <a:pt x="1963457" y="693328"/>
                  <a:pt x="1623423" y="552035"/>
                  <a:pt x="1292756" y="646331"/>
                </a:cubicBezTo>
                <a:cubicBezTo>
                  <a:pt x="962089" y="740627"/>
                  <a:pt x="950393" y="607369"/>
                  <a:pt x="697016" y="646331"/>
                </a:cubicBezTo>
                <a:cubicBezTo>
                  <a:pt x="443639" y="685293"/>
                  <a:pt x="345020" y="604531"/>
                  <a:pt x="0" y="646331"/>
                </a:cubicBezTo>
                <a:cubicBezTo>
                  <a:pt x="-1066" y="518963"/>
                  <a:pt x="35748" y="404411"/>
                  <a:pt x="0" y="342555"/>
                </a:cubicBezTo>
                <a:cubicBezTo>
                  <a:pt x="-35748" y="280699"/>
                  <a:pt x="12304" y="128953"/>
                  <a:pt x="0" y="0"/>
                </a:cubicBezTo>
                <a:close/>
              </a:path>
              <a:path w="10127581" h="646331" stroke="0" extrusionOk="0">
                <a:moveTo>
                  <a:pt x="0" y="0"/>
                </a:moveTo>
                <a:cubicBezTo>
                  <a:pt x="158116" y="-13301"/>
                  <a:pt x="350002" y="31369"/>
                  <a:pt x="494464" y="0"/>
                </a:cubicBezTo>
                <a:cubicBezTo>
                  <a:pt x="638926" y="-31369"/>
                  <a:pt x="641369" y="12751"/>
                  <a:pt x="786377" y="0"/>
                </a:cubicBezTo>
                <a:cubicBezTo>
                  <a:pt x="931385" y="-12751"/>
                  <a:pt x="1329280" y="79998"/>
                  <a:pt x="1584669" y="0"/>
                </a:cubicBezTo>
                <a:cubicBezTo>
                  <a:pt x="1840058" y="-79998"/>
                  <a:pt x="1878446" y="9391"/>
                  <a:pt x="2079133" y="0"/>
                </a:cubicBezTo>
                <a:cubicBezTo>
                  <a:pt x="2279820" y="-9391"/>
                  <a:pt x="2381608" y="48181"/>
                  <a:pt x="2573597" y="0"/>
                </a:cubicBezTo>
                <a:cubicBezTo>
                  <a:pt x="2765586" y="-48181"/>
                  <a:pt x="3122425" y="58769"/>
                  <a:pt x="3371889" y="0"/>
                </a:cubicBezTo>
                <a:cubicBezTo>
                  <a:pt x="3621353" y="-58769"/>
                  <a:pt x="3570794" y="3307"/>
                  <a:pt x="3765077" y="0"/>
                </a:cubicBezTo>
                <a:cubicBezTo>
                  <a:pt x="3959360" y="-3307"/>
                  <a:pt x="4192211" y="13960"/>
                  <a:pt x="4563369" y="0"/>
                </a:cubicBezTo>
                <a:cubicBezTo>
                  <a:pt x="4934527" y="-13960"/>
                  <a:pt x="4997180" y="55639"/>
                  <a:pt x="5361661" y="0"/>
                </a:cubicBezTo>
                <a:cubicBezTo>
                  <a:pt x="5726142" y="-55639"/>
                  <a:pt x="5737756" y="23852"/>
                  <a:pt x="5957401" y="0"/>
                </a:cubicBezTo>
                <a:cubicBezTo>
                  <a:pt x="6177046" y="-23852"/>
                  <a:pt x="6451820" y="33451"/>
                  <a:pt x="6755692" y="0"/>
                </a:cubicBezTo>
                <a:cubicBezTo>
                  <a:pt x="7059564" y="-33451"/>
                  <a:pt x="7046909" y="50190"/>
                  <a:pt x="7250157" y="0"/>
                </a:cubicBezTo>
                <a:cubicBezTo>
                  <a:pt x="7453406" y="-50190"/>
                  <a:pt x="7538829" y="43810"/>
                  <a:pt x="7744621" y="0"/>
                </a:cubicBezTo>
                <a:cubicBezTo>
                  <a:pt x="7950413" y="-43810"/>
                  <a:pt x="8224179" y="38418"/>
                  <a:pt x="8441637" y="0"/>
                </a:cubicBezTo>
                <a:cubicBezTo>
                  <a:pt x="8659095" y="-38418"/>
                  <a:pt x="8727721" y="41132"/>
                  <a:pt x="8936101" y="0"/>
                </a:cubicBezTo>
                <a:cubicBezTo>
                  <a:pt x="9144481" y="-41132"/>
                  <a:pt x="9706098" y="13562"/>
                  <a:pt x="10127581" y="0"/>
                </a:cubicBezTo>
                <a:cubicBezTo>
                  <a:pt x="10138411" y="69536"/>
                  <a:pt x="10092781" y="214031"/>
                  <a:pt x="10127581" y="336092"/>
                </a:cubicBezTo>
                <a:cubicBezTo>
                  <a:pt x="10162381" y="458153"/>
                  <a:pt x="10101380" y="491786"/>
                  <a:pt x="10127581" y="646331"/>
                </a:cubicBezTo>
                <a:cubicBezTo>
                  <a:pt x="9804884" y="670292"/>
                  <a:pt x="9776720" y="640027"/>
                  <a:pt x="9430565" y="646331"/>
                </a:cubicBezTo>
                <a:cubicBezTo>
                  <a:pt x="9084410" y="652635"/>
                  <a:pt x="9211284" y="623068"/>
                  <a:pt x="9037377" y="646331"/>
                </a:cubicBezTo>
                <a:cubicBezTo>
                  <a:pt x="8863470" y="669594"/>
                  <a:pt x="8535401" y="643901"/>
                  <a:pt x="8239085" y="646331"/>
                </a:cubicBezTo>
                <a:cubicBezTo>
                  <a:pt x="7942769" y="648761"/>
                  <a:pt x="7919257" y="631615"/>
                  <a:pt x="7643345" y="646331"/>
                </a:cubicBezTo>
                <a:cubicBezTo>
                  <a:pt x="7367433" y="661047"/>
                  <a:pt x="7444721" y="606960"/>
                  <a:pt x="7250157" y="646331"/>
                </a:cubicBezTo>
                <a:cubicBezTo>
                  <a:pt x="7055593" y="685702"/>
                  <a:pt x="6929287" y="601081"/>
                  <a:pt x="6654416" y="646331"/>
                </a:cubicBezTo>
                <a:cubicBezTo>
                  <a:pt x="6379545" y="691581"/>
                  <a:pt x="6433297" y="615050"/>
                  <a:pt x="6362504" y="646331"/>
                </a:cubicBezTo>
                <a:cubicBezTo>
                  <a:pt x="6291711" y="677612"/>
                  <a:pt x="6214635" y="641853"/>
                  <a:pt x="6070591" y="646331"/>
                </a:cubicBezTo>
                <a:cubicBezTo>
                  <a:pt x="5926547" y="650809"/>
                  <a:pt x="5680229" y="604908"/>
                  <a:pt x="5474851" y="646331"/>
                </a:cubicBezTo>
                <a:cubicBezTo>
                  <a:pt x="5269473" y="687754"/>
                  <a:pt x="5217921" y="643559"/>
                  <a:pt x="5081663" y="646331"/>
                </a:cubicBezTo>
                <a:cubicBezTo>
                  <a:pt x="4945405" y="649103"/>
                  <a:pt x="4530724" y="637659"/>
                  <a:pt x="4384647" y="646331"/>
                </a:cubicBezTo>
                <a:cubicBezTo>
                  <a:pt x="4238570" y="655003"/>
                  <a:pt x="4149923" y="635118"/>
                  <a:pt x="3991458" y="646331"/>
                </a:cubicBezTo>
                <a:cubicBezTo>
                  <a:pt x="3832993" y="657544"/>
                  <a:pt x="3504346" y="628728"/>
                  <a:pt x="3294443" y="646331"/>
                </a:cubicBezTo>
                <a:cubicBezTo>
                  <a:pt x="3084541" y="663934"/>
                  <a:pt x="3133926" y="628114"/>
                  <a:pt x="3002530" y="646331"/>
                </a:cubicBezTo>
                <a:cubicBezTo>
                  <a:pt x="2871134" y="664548"/>
                  <a:pt x="2535288" y="592829"/>
                  <a:pt x="2305514" y="646331"/>
                </a:cubicBezTo>
                <a:cubicBezTo>
                  <a:pt x="2075740" y="699833"/>
                  <a:pt x="1991213" y="638350"/>
                  <a:pt x="1912326" y="646331"/>
                </a:cubicBezTo>
                <a:cubicBezTo>
                  <a:pt x="1833439" y="654312"/>
                  <a:pt x="1699030" y="615434"/>
                  <a:pt x="1620413" y="646331"/>
                </a:cubicBezTo>
                <a:cubicBezTo>
                  <a:pt x="1541796" y="677228"/>
                  <a:pt x="1404073" y="643800"/>
                  <a:pt x="1227225" y="646331"/>
                </a:cubicBezTo>
                <a:cubicBezTo>
                  <a:pt x="1050377" y="648862"/>
                  <a:pt x="845914" y="631440"/>
                  <a:pt x="530209" y="646331"/>
                </a:cubicBezTo>
                <a:cubicBezTo>
                  <a:pt x="214504" y="661222"/>
                  <a:pt x="107196" y="584282"/>
                  <a:pt x="0" y="646331"/>
                </a:cubicBezTo>
                <a:cubicBezTo>
                  <a:pt x="-25334" y="529008"/>
                  <a:pt x="2603" y="455810"/>
                  <a:pt x="0" y="342555"/>
                </a:cubicBezTo>
                <a:cubicBezTo>
                  <a:pt x="-2603" y="229300"/>
                  <a:pt x="14072" y="70728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Estrazione stadi multipli ha ovviamente rese maggiori rispetto al singolo stadio, ma porta ad estratti via via </a:t>
            </a:r>
          </a:p>
          <a:p>
            <a:r>
              <a:rPr lang="it-IT" dirty="0"/>
              <a:t>più diluiti. Come per estrazione L-L, il solvente è puro per ciascuno stadio estrattivo.</a:t>
            </a:r>
          </a:p>
        </p:txBody>
      </p:sp>
    </p:spTree>
    <p:extLst>
      <p:ext uri="{BB962C8B-B14F-4D97-AF65-F5344CB8AC3E}">
        <p14:creationId xmlns:p14="http://schemas.microsoft.com/office/powerpoint/2010/main" val="5726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09AACF-3684-3746-B9DD-33ECCAF4BDFD}"/>
              </a:ext>
            </a:extLst>
          </p:cNvPr>
          <p:cNvSpPr txBox="1"/>
          <p:nvPr/>
        </p:nvSpPr>
        <p:spPr>
          <a:xfrm>
            <a:off x="4482243" y="739581"/>
            <a:ext cx="3474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Come risolvere i problemi.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CA7DF3D-3218-9C44-B778-ADBB78D50498}"/>
              </a:ext>
            </a:extLst>
          </p:cNvPr>
          <p:cNvSpPr txBox="1"/>
          <p:nvPr/>
        </p:nvSpPr>
        <p:spPr>
          <a:xfrm>
            <a:off x="878871" y="1570748"/>
            <a:ext cx="10434258" cy="424731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vuole estrarre un composto da un materiale vegetale che ne contiene il 24% in massa operando a correnti incrociate con un solvente puro. Sapendo che:</a:t>
            </a:r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 trattano 200 Kg di materiale vegetale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 vuole ottenere un residuo con meno del 2% in massa di soluto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composizione del residuo in equilibrio con il liquido estrattore è data dall’equazione y= -0,5 x</a:t>
            </a:r>
            <a:r>
              <a:rPr lang="it-IT" baseline="30000" dirty="0"/>
              <a:t>2</a:t>
            </a:r>
            <a:r>
              <a:rPr lang="it-IT" dirty="0"/>
              <a:t> + 0,3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 opera in ogni stadio con una quantità di solvente 1,5 volte quella minima per il primo stadio.</a:t>
            </a:r>
          </a:p>
          <a:p>
            <a:endParaRPr lang="it-IT" dirty="0"/>
          </a:p>
          <a:p>
            <a:r>
              <a:rPr lang="it-IT" dirty="0"/>
              <a:t>Calcolare:</a:t>
            </a:r>
          </a:p>
          <a:p>
            <a:endParaRPr lang="it-IT" dirty="0"/>
          </a:p>
          <a:p>
            <a:pPr marL="342900" indent="-342900">
              <a:buFont typeface="+mj-lt"/>
              <a:buAutoNum type="alphaLcParenR"/>
            </a:pPr>
            <a:r>
              <a:rPr lang="it-IT" dirty="0"/>
              <a:t>Il rapporto minimo 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min</a:t>
            </a:r>
            <a:r>
              <a:rPr lang="it-IT" dirty="0"/>
              <a:t> e quello effettivo 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eff</a:t>
            </a:r>
            <a:r>
              <a:rPr lang="it-IT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it-IT" dirty="0"/>
              <a:t>La portata effettiva di S.</a:t>
            </a:r>
          </a:p>
          <a:p>
            <a:pPr marL="342900" indent="-342900">
              <a:buFont typeface="+mj-lt"/>
              <a:buAutoNum type="alphaLcParenR"/>
            </a:pPr>
            <a:r>
              <a:rPr lang="it-IT" dirty="0"/>
              <a:t>Il numero di stadi teorici estrattivi richiesti.</a:t>
            </a:r>
          </a:p>
          <a:p>
            <a:pPr marL="342900" indent="-342900">
              <a:buFont typeface="+mj-lt"/>
              <a:buAutoNum type="alphaLcParenR"/>
            </a:pPr>
            <a:r>
              <a:rPr lang="it-IT" dirty="0"/>
              <a:t>La resa d’estrazione.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46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53F6E23-7E41-E44A-B4E3-2533D8E3DDD5}"/>
              </a:ext>
            </a:extLst>
          </p:cNvPr>
          <p:cNvCxnSpPr>
            <a:cxnSpLocks/>
          </p:cNvCxnSpPr>
          <p:nvPr/>
        </p:nvCxnSpPr>
        <p:spPr>
          <a:xfrm>
            <a:off x="3321011" y="936839"/>
            <a:ext cx="56098" cy="53966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34B03AD-1FB4-BE4D-B712-4F9A6C290084}"/>
              </a:ext>
            </a:extLst>
          </p:cNvPr>
          <p:cNvSpPr txBox="1"/>
          <p:nvPr/>
        </p:nvSpPr>
        <p:spPr>
          <a:xfrm>
            <a:off x="1189281" y="2877835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 cm oppure </a:t>
            </a:r>
          </a:p>
          <a:p>
            <a:r>
              <a:rPr lang="it-IT" dirty="0"/>
              <a:t>(meglio) 20 cm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3D338DA-9318-8B49-B156-B7F86A282679}"/>
              </a:ext>
            </a:extLst>
          </p:cNvPr>
          <p:cNvCxnSpPr>
            <a:cxnSpLocks/>
          </p:cNvCxnSpPr>
          <p:nvPr/>
        </p:nvCxnSpPr>
        <p:spPr>
          <a:xfrm flipV="1">
            <a:off x="3556622" y="6462507"/>
            <a:ext cx="475712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6FF3D3E-8AF8-F042-90CF-D435813E3EA7}"/>
              </a:ext>
            </a:extLst>
          </p:cNvPr>
          <p:cNvSpPr txBox="1"/>
          <p:nvPr/>
        </p:nvSpPr>
        <p:spPr>
          <a:xfrm>
            <a:off x="4161135" y="6462507"/>
            <a:ext cx="397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10 cm oppure (meglio) 20 cm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08FEA54-25CF-6F4B-A9CB-B82F7FC8BE4D}"/>
              </a:ext>
            </a:extLst>
          </p:cNvPr>
          <p:cNvSpPr txBox="1"/>
          <p:nvPr/>
        </p:nvSpPr>
        <p:spPr>
          <a:xfrm>
            <a:off x="5904330" y="1273428"/>
            <a:ext cx="239777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RISOLUZIONE GRAFICA</a:t>
            </a:r>
          </a:p>
        </p:txBody>
      </p:sp>
    </p:spTree>
    <p:extLst>
      <p:ext uri="{BB962C8B-B14F-4D97-AF65-F5344CB8AC3E}">
        <p14:creationId xmlns:p14="http://schemas.microsoft.com/office/powerpoint/2010/main" val="81276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4CAF44-B958-4642-93CF-11CC292566B0}"/>
              </a:ext>
            </a:extLst>
          </p:cNvPr>
          <p:cNvSpPr txBox="1"/>
          <p:nvPr/>
        </p:nvSpPr>
        <p:spPr>
          <a:xfrm>
            <a:off x="482444" y="992937"/>
            <a:ext cx="233365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Primo passaggio,</a:t>
            </a:r>
          </a:p>
          <a:p>
            <a:r>
              <a:rPr lang="it-IT" dirty="0"/>
              <a:t>rappresentazione della</a:t>
            </a:r>
          </a:p>
          <a:p>
            <a:r>
              <a:rPr lang="it-IT" dirty="0"/>
              <a:t>CURVA  di equilibrio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5447131" y="6383971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x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=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0,3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y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= 0,3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DDF7452-0B75-EB4A-9E32-39D274E5E231}"/>
              </a:ext>
            </a:extLst>
          </p:cNvPr>
          <p:cNvSpPr/>
          <p:nvPr/>
        </p:nvSpPr>
        <p:spPr>
          <a:xfrm>
            <a:off x="5406022" y="931229"/>
            <a:ext cx="6096000" cy="64633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spAutoFit/>
          </a:bodyPr>
          <a:lstStyle/>
          <a:p>
            <a:r>
              <a:rPr lang="it-IT" dirty="0"/>
              <a:t>La composizione del residuo in equilibrio con il liquido estrattore è data dall’equazione y= -0,5 x</a:t>
            </a:r>
            <a:r>
              <a:rPr lang="it-IT" baseline="30000" dirty="0"/>
              <a:t>2</a:t>
            </a:r>
            <a:r>
              <a:rPr lang="it-IT" dirty="0"/>
              <a:t> + 0,3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01B1CEA-7C0F-F24E-A231-C4FEE5D1373D}"/>
              </a:ext>
            </a:extLst>
          </p:cNvPr>
          <p:cNvSpPr txBox="1"/>
          <p:nvPr/>
        </p:nvSpPr>
        <p:spPr>
          <a:xfrm>
            <a:off x="6566896" y="1731601"/>
            <a:ext cx="4995085" cy="369332"/>
          </a:xfrm>
          <a:custGeom>
            <a:avLst/>
            <a:gdLst>
              <a:gd name="connsiteX0" fmla="*/ 0 w 4995085"/>
              <a:gd name="connsiteY0" fmla="*/ 0 h 369332"/>
              <a:gd name="connsiteX1" fmla="*/ 405157 w 4995085"/>
              <a:gd name="connsiteY1" fmla="*/ 0 h 369332"/>
              <a:gd name="connsiteX2" fmla="*/ 1010117 w 4995085"/>
              <a:gd name="connsiteY2" fmla="*/ 0 h 369332"/>
              <a:gd name="connsiteX3" fmla="*/ 1615077 w 4995085"/>
              <a:gd name="connsiteY3" fmla="*/ 0 h 369332"/>
              <a:gd name="connsiteX4" fmla="*/ 2020234 w 4995085"/>
              <a:gd name="connsiteY4" fmla="*/ 0 h 369332"/>
              <a:gd name="connsiteX5" fmla="*/ 2675146 w 4995085"/>
              <a:gd name="connsiteY5" fmla="*/ 0 h 369332"/>
              <a:gd name="connsiteX6" fmla="*/ 3080302 w 4995085"/>
              <a:gd name="connsiteY6" fmla="*/ 0 h 369332"/>
              <a:gd name="connsiteX7" fmla="*/ 3735214 w 4995085"/>
              <a:gd name="connsiteY7" fmla="*/ 0 h 369332"/>
              <a:gd name="connsiteX8" fmla="*/ 4190321 w 4995085"/>
              <a:gd name="connsiteY8" fmla="*/ 0 h 369332"/>
              <a:gd name="connsiteX9" fmla="*/ 4995085 w 4995085"/>
              <a:gd name="connsiteY9" fmla="*/ 0 h 369332"/>
              <a:gd name="connsiteX10" fmla="*/ 4995085 w 4995085"/>
              <a:gd name="connsiteY10" fmla="*/ 369332 h 369332"/>
              <a:gd name="connsiteX11" fmla="*/ 4340174 w 4995085"/>
              <a:gd name="connsiteY11" fmla="*/ 369332 h 369332"/>
              <a:gd name="connsiteX12" fmla="*/ 3735214 w 4995085"/>
              <a:gd name="connsiteY12" fmla="*/ 369332 h 369332"/>
              <a:gd name="connsiteX13" fmla="*/ 3230155 w 4995085"/>
              <a:gd name="connsiteY13" fmla="*/ 369332 h 369332"/>
              <a:gd name="connsiteX14" fmla="*/ 2775047 w 4995085"/>
              <a:gd name="connsiteY14" fmla="*/ 369332 h 369332"/>
              <a:gd name="connsiteX15" fmla="*/ 2170087 w 4995085"/>
              <a:gd name="connsiteY15" fmla="*/ 369332 h 369332"/>
              <a:gd name="connsiteX16" fmla="*/ 1665028 w 4995085"/>
              <a:gd name="connsiteY16" fmla="*/ 369332 h 369332"/>
              <a:gd name="connsiteX17" fmla="*/ 1110019 w 4995085"/>
              <a:gd name="connsiteY17" fmla="*/ 369332 h 369332"/>
              <a:gd name="connsiteX18" fmla="*/ 0 w 4995085"/>
              <a:gd name="connsiteY18" fmla="*/ 369332 h 369332"/>
              <a:gd name="connsiteX19" fmla="*/ 0 w 4995085"/>
              <a:gd name="connsiteY19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95085" h="369332" extrusionOk="0">
                <a:moveTo>
                  <a:pt x="0" y="0"/>
                </a:moveTo>
                <a:cubicBezTo>
                  <a:pt x="127314" y="-5425"/>
                  <a:pt x="233373" y="27040"/>
                  <a:pt x="405157" y="0"/>
                </a:cubicBezTo>
                <a:cubicBezTo>
                  <a:pt x="576941" y="-27040"/>
                  <a:pt x="791882" y="15227"/>
                  <a:pt x="1010117" y="0"/>
                </a:cubicBezTo>
                <a:cubicBezTo>
                  <a:pt x="1228352" y="-15227"/>
                  <a:pt x="1352737" y="35020"/>
                  <a:pt x="1615077" y="0"/>
                </a:cubicBezTo>
                <a:cubicBezTo>
                  <a:pt x="1877417" y="-35020"/>
                  <a:pt x="1920190" y="30422"/>
                  <a:pt x="2020234" y="0"/>
                </a:cubicBezTo>
                <a:cubicBezTo>
                  <a:pt x="2120278" y="-30422"/>
                  <a:pt x="2425713" y="31210"/>
                  <a:pt x="2675146" y="0"/>
                </a:cubicBezTo>
                <a:cubicBezTo>
                  <a:pt x="2924579" y="-31210"/>
                  <a:pt x="2984861" y="31241"/>
                  <a:pt x="3080302" y="0"/>
                </a:cubicBezTo>
                <a:cubicBezTo>
                  <a:pt x="3175743" y="-31241"/>
                  <a:pt x="3513194" y="61231"/>
                  <a:pt x="3735214" y="0"/>
                </a:cubicBezTo>
                <a:cubicBezTo>
                  <a:pt x="3957234" y="-61231"/>
                  <a:pt x="3979555" y="14468"/>
                  <a:pt x="4190321" y="0"/>
                </a:cubicBezTo>
                <a:cubicBezTo>
                  <a:pt x="4401087" y="-14468"/>
                  <a:pt x="4805862" y="44127"/>
                  <a:pt x="4995085" y="0"/>
                </a:cubicBezTo>
                <a:cubicBezTo>
                  <a:pt x="5024405" y="94841"/>
                  <a:pt x="4992015" y="270833"/>
                  <a:pt x="4995085" y="369332"/>
                </a:cubicBezTo>
                <a:cubicBezTo>
                  <a:pt x="4687343" y="380565"/>
                  <a:pt x="4621876" y="351196"/>
                  <a:pt x="4340174" y="369332"/>
                </a:cubicBezTo>
                <a:cubicBezTo>
                  <a:pt x="4058472" y="387468"/>
                  <a:pt x="3895169" y="343268"/>
                  <a:pt x="3735214" y="369332"/>
                </a:cubicBezTo>
                <a:cubicBezTo>
                  <a:pt x="3575259" y="395396"/>
                  <a:pt x="3469882" y="341704"/>
                  <a:pt x="3230155" y="369332"/>
                </a:cubicBezTo>
                <a:cubicBezTo>
                  <a:pt x="2990428" y="396960"/>
                  <a:pt x="2945090" y="355668"/>
                  <a:pt x="2775047" y="369332"/>
                </a:cubicBezTo>
                <a:cubicBezTo>
                  <a:pt x="2605004" y="382996"/>
                  <a:pt x="2441737" y="333648"/>
                  <a:pt x="2170087" y="369332"/>
                </a:cubicBezTo>
                <a:cubicBezTo>
                  <a:pt x="1898437" y="405016"/>
                  <a:pt x="1771434" y="345579"/>
                  <a:pt x="1665028" y="369332"/>
                </a:cubicBezTo>
                <a:cubicBezTo>
                  <a:pt x="1558622" y="393085"/>
                  <a:pt x="1383382" y="322999"/>
                  <a:pt x="1110019" y="369332"/>
                </a:cubicBezTo>
                <a:cubicBezTo>
                  <a:pt x="836656" y="415665"/>
                  <a:pt x="520234" y="281254"/>
                  <a:pt x="0" y="369332"/>
                </a:cubicBezTo>
                <a:cubicBezTo>
                  <a:pt x="-12486" y="282620"/>
                  <a:pt x="36628" y="142805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78697088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it-IT" dirty="0"/>
              <a:t>Attenzione questa funzione NON porta ad una retta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3BFD78F-E36B-0C42-91F1-6C2EB069CF13}"/>
              </a:ext>
            </a:extLst>
          </p:cNvPr>
          <p:cNvSpPr txBox="1"/>
          <p:nvPr/>
        </p:nvSpPr>
        <p:spPr>
          <a:xfrm>
            <a:off x="6978612" y="2324381"/>
            <a:ext cx="44362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Come al solito impongo:</a:t>
            </a:r>
          </a:p>
          <a:p>
            <a:endParaRPr lang="it-IT" dirty="0"/>
          </a:p>
          <a:p>
            <a:pPr marL="342900" indent="-342900">
              <a:buAutoNum type="arabicParenR"/>
            </a:pPr>
            <a:r>
              <a:rPr lang="it-IT" dirty="0"/>
              <a:t>x=0 --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y=0,3 </a:t>
            </a:r>
            <a:r>
              <a:rPr lang="it-IT" dirty="0">
                <a:sym typeface="Wingdings" pitchFamily="2" charset="2"/>
              </a:rPr>
              <a:t>poi devo sostituire i valori</a:t>
            </a:r>
          </a:p>
          <a:p>
            <a:pPr marL="342900" indent="-342900">
              <a:buAutoNum type="arabicParenR"/>
            </a:pPr>
            <a:r>
              <a:rPr lang="it-IT" dirty="0">
                <a:sym typeface="Wingdings" pitchFamily="2" charset="2"/>
              </a:rPr>
              <a:t>x=0,1-- y= -0,5 (0,1)</a:t>
            </a:r>
            <a:r>
              <a:rPr lang="it-IT" baseline="30000" dirty="0">
                <a:sym typeface="Wingdings" pitchFamily="2" charset="2"/>
              </a:rPr>
              <a:t>2</a:t>
            </a:r>
            <a:r>
              <a:rPr lang="it-IT" dirty="0">
                <a:sym typeface="Wingdings" pitchFamily="2" charset="2"/>
              </a:rPr>
              <a:t> + 0,3=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0,295</a:t>
            </a:r>
          </a:p>
          <a:p>
            <a:pPr marL="342900" indent="-342900">
              <a:buAutoNum type="arabicParenR"/>
            </a:pPr>
            <a:r>
              <a:rPr lang="it-IT" dirty="0">
                <a:sym typeface="Wingdings" pitchFamily="2" charset="2"/>
              </a:rPr>
              <a:t>…….</a:t>
            </a:r>
          </a:p>
          <a:p>
            <a:pPr marL="342900" indent="-342900">
              <a:buAutoNum type="arabicParenR"/>
            </a:pPr>
            <a:r>
              <a:rPr lang="it-IT" dirty="0">
                <a:sym typeface="Wingdings" pitchFamily="2" charset="2"/>
              </a:rPr>
              <a:t>……..</a:t>
            </a:r>
          </a:p>
          <a:p>
            <a:pPr marL="342900" indent="-342900">
              <a:buAutoNum type="arabicParenR"/>
            </a:pPr>
            <a:r>
              <a:rPr lang="it-IT" dirty="0">
                <a:sym typeface="Wingdings" pitchFamily="2" charset="2"/>
              </a:rPr>
              <a:t>x=0,3 - y= -0,5 (0,3)</a:t>
            </a:r>
            <a:r>
              <a:rPr lang="it-IT" baseline="30000" dirty="0">
                <a:sym typeface="Wingdings" pitchFamily="2" charset="2"/>
              </a:rPr>
              <a:t>2</a:t>
            </a:r>
            <a:r>
              <a:rPr lang="it-IT" dirty="0">
                <a:sym typeface="Wingdings" pitchFamily="2" charset="2"/>
              </a:rPr>
              <a:t>+ 0,3=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0,255</a:t>
            </a:r>
          </a:p>
          <a:p>
            <a:pPr marL="342900" indent="-342900">
              <a:buAutoNum type="arabicParenR"/>
            </a:pPr>
            <a:endParaRPr lang="it-IT" dirty="0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5E85C87-A346-6745-98A9-9A19640C1DB4}"/>
              </a:ext>
            </a:extLst>
          </p:cNvPr>
          <p:cNvSpPr txBox="1"/>
          <p:nvPr/>
        </p:nvSpPr>
        <p:spPr>
          <a:xfrm>
            <a:off x="4089556" y="4325168"/>
            <a:ext cx="166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Curva equilibrio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799B88D-C601-8B43-B150-67168A4D4C01}"/>
              </a:ext>
            </a:extLst>
          </p:cNvPr>
          <p:cNvSpPr txBox="1"/>
          <p:nvPr/>
        </p:nvSpPr>
        <p:spPr>
          <a:xfrm>
            <a:off x="376552" y="4369257"/>
            <a:ext cx="2938151" cy="2031325"/>
          </a:xfrm>
          <a:custGeom>
            <a:avLst/>
            <a:gdLst>
              <a:gd name="connsiteX0" fmla="*/ 0 w 2938151"/>
              <a:gd name="connsiteY0" fmla="*/ 0 h 2031325"/>
              <a:gd name="connsiteX1" fmla="*/ 617012 w 2938151"/>
              <a:gd name="connsiteY1" fmla="*/ 0 h 2031325"/>
              <a:gd name="connsiteX2" fmla="*/ 1234023 w 2938151"/>
              <a:gd name="connsiteY2" fmla="*/ 0 h 2031325"/>
              <a:gd name="connsiteX3" fmla="*/ 1880417 w 2938151"/>
              <a:gd name="connsiteY3" fmla="*/ 0 h 2031325"/>
              <a:gd name="connsiteX4" fmla="*/ 2938151 w 2938151"/>
              <a:gd name="connsiteY4" fmla="*/ 0 h 2031325"/>
              <a:gd name="connsiteX5" fmla="*/ 2938151 w 2938151"/>
              <a:gd name="connsiteY5" fmla="*/ 446892 h 2031325"/>
              <a:gd name="connsiteX6" fmla="*/ 2938151 w 2938151"/>
              <a:gd name="connsiteY6" fmla="*/ 934409 h 2031325"/>
              <a:gd name="connsiteX7" fmla="*/ 2938151 w 2938151"/>
              <a:gd name="connsiteY7" fmla="*/ 1462554 h 2031325"/>
              <a:gd name="connsiteX8" fmla="*/ 2938151 w 2938151"/>
              <a:gd name="connsiteY8" fmla="*/ 2031325 h 2031325"/>
              <a:gd name="connsiteX9" fmla="*/ 2438665 w 2938151"/>
              <a:gd name="connsiteY9" fmla="*/ 2031325 h 2031325"/>
              <a:gd name="connsiteX10" fmla="*/ 1792272 w 2938151"/>
              <a:gd name="connsiteY10" fmla="*/ 2031325 h 2031325"/>
              <a:gd name="connsiteX11" fmla="*/ 1204642 w 2938151"/>
              <a:gd name="connsiteY11" fmla="*/ 2031325 h 2031325"/>
              <a:gd name="connsiteX12" fmla="*/ 675775 w 2938151"/>
              <a:gd name="connsiteY12" fmla="*/ 2031325 h 2031325"/>
              <a:gd name="connsiteX13" fmla="*/ 0 w 2938151"/>
              <a:gd name="connsiteY13" fmla="*/ 2031325 h 2031325"/>
              <a:gd name="connsiteX14" fmla="*/ 0 w 2938151"/>
              <a:gd name="connsiteY14" fmla="*/ 1523494 h 2031325"/>
              <a:gd name="connsiteX15" fmla="*/ 0 w 2938151"/>
              <a:gd name="connsiteY15" fmla="*/ 995349 h 2031325"/>
              <a:gd name="connsiteX16" fmla="*/ 0 w 2938151"/>
              <a:gd name="connsiteY16" fmla="*/ 446891 h 2031325"/>
              <a:gd name="connsiteX17" fmla="*/ 0 w 2938151"/>
              <a:gd name="connsiteY17" fmla="*/ 0 h 203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38151" h="2031325" extrusionOk="0">
                <a:moveTo>
                  <a:pt x="0" y="0"/>
                </a:moveTo>
                <a:cubicBezTo>
                  <a:pt x="283279" y="-7116"/>
                  <a:pt x="468233" y="66441"/>
                  <a:pt x="617012" y="0"/>
                </a:cubicBezTo>
                <a:cubicBezTo>
                  <a:pt x="765791" y="-66441"/>
                  <a:pt x="997480" y="46407"/>
                  <a:pt x="1234023" y="0"/>
                </a:cubicBezTo>
                <a:cubicBezTo>
                  <a:pt x="1470566" y="-46407"/>
                  <a:pt x="1735758" y="74590"/>
                  <a:pt x="1880417" y="0"/>
                </a:cubicBezTo>
                <a:cubicBezTo>
                  <a:pt x="2025076" y="-74590"/>
                  <a:pt x="2459677" y="40703"/>
                  <a:pt x="2938151" y="0"/>
                </a:cubicBezTo>
                <a:cubicBezTo>
                  <a:pt x="2951755" y="161403"/>
                  <a:pt x="2885474" y="276340"/>
                  <a:pt x="2938151" y="446892"/>
                </a:cubicBezTo>
                <a:cubicBezTo>
                  <a:pt x="2990828" y="617444"/>
                  <a:pt x="2888484" y="696425"/>
                  <a:pt x="2938151" y="934409"/>
                </a:cubicBezTo>
                <a:cubicBezTo>
                  <a:pt x="2987818" y="1172393"/>
                  <a:pt x="2882821" y="1272282"/>
                  <a:pt x="2938151" y="1462554"/>
                </a:cubicBezTo>
                <a:cubicBezTo>
                  <a:pt x="2993481" y="1652826"/>
                  <a:pt x="2934895" y="1889961"/>
                  <a:pt x="2938151" y="2031325"/>
                </a:cubicBezTo>
                <a:cubicBezTo>
                  <a:pt x="2817553" y="2063111"/>
                  <a:pt x="2604808" y="2017716"/>
                  <a:pt x="2438665" y="2031325"/>
                </a:cubicBezTo>
                <a:cubicBezTo>
                  <a:pt x="2272522" y="2044934"/>
                  <a:pt x="2032477" y="1993642"/>
                  <a:pt x="1792272" y="2031325"/>
                </a:cubicBezTo>
                <a:cubicBezTo>
                  <a:pt x="1552067" y="2069008"/>
                  <a:pt x="1416051" y="2023904"/>
                  <a:pt x="1204642" y="2031325"/>
                </a:cubicBezTo>
                <a:cubicBezTo>
                  <a:pt x="993233" y="2038746"/>
                  <a:pt x="807434" y="2026305"/>
                  <a:pt x="675775" y="2031325"/>
                </a:cubicBezTo>
                <a:cubicBezTo>
                  <a:pt x="544116" y="2036345"/>
                  <a:pt x="160017" y="1991591"/>
                  <a:pt x="0" y="2031325"/>
                </a:cubicBezTo>
                <a:cubicBezTo>
                  <a:pt x="-17998" y="1836617"/>
                  <a:pt x="32870" y="1625948"/>
                  <a:pt x="0" y="1523494"/>
                </a:cubicBezTo>
                <a:cubicBezTo>
                  <a:pt x="-32870" y="1421040"/>
                  <a:pt x="26690" y="1120476"/>
                  <a:pt x="0" y="995349"/>
                </a:cubicBezTo>
                <a:cubicBezTo>
                  <a:pt x="-26690" y="870222"/>
                  <a:pt x="60703" y="564459"/>
                  <a:pt x="0" y="446891"/>
                </a:cubicBezTo>
                <a:cubicBezTo>
                  <a:pt x="-60703" y="329323"/>
                  <a:pt x="37938" y="111531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78406225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it-IT" dirty="0"/>
              <a:t>Perché termino a x=0,3? </a:t>
            </a:r>
          </a:p>
          <a:p>
            <a:r>
              <a:rPr lang="it-IT" dirty="0"/>
              <a:t>Nella portata </a:t>
            </a:r>
            <a:r>
              <a:rPr lang="it-IT" dirty="0" err="1"/>
              <a:t>F</a:t>
            </a:r>
            <a:r>
              <a:rPr lang="it-IT" dirty="0"/>
              <a:t> ho una concentrazione massima del</a:t>
            </a:r>
          </a:p>
          <a:p>
            <a:r>
              <a:rPr lang="it-IT" dirty="0"/>
              <a:t> 24%......sarebbe inutile procedere molto oltre.</a:t>
            </a:r>
          </a:p>
          <a:p>
            <a:r>
              <a:rPr lang="it-IT" dirty="0"/>
              <a:t>Si va un po’ oltre per il grafico!</a:t>
            </a:r>
          </a:p>
        </p:txBody>
      </p:sp>
    </p:spTree>
    <p:extLst>
      <p:ext uri="{BB962C8B-B14F-4D97-AF65-F5344CB8AC3E}">
        <p14:creationId xmlns:p14="http://schemas.microsoft.com/office/powerpoint/2010/main" val="426517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482444" y="992937"/>
            <a:ext cx="282641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Secondo passaggio,</a:t>
            </a:r>
          </a:p>
          <a:p>
            <a:r>
              <a:rPr lang="it-IT" dirty="0"/>
              <a:t>rappresentazione della</a:t>
            </a:r>
          </a:p>
          <a:p>
            <a:r>
              <a:rPr lang="it-IT" dirty="0"/>
              <a:t>retta che identifica </a:t>
            </a:r>
            <a:r>
              <a:rPr lang="it-IT" dirty="0" err="1"/>
              <a:t>F</a:t>
            </a:r>
            <a:r>
              <a:rPr lang="it-IT" dirty="0"/>
              <a:t> e </a:t>
            </a:r>
            <a:r>
              <a:rPr lang="it-IT" dirty="0" err="1"/>
              <a:t>S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E75BCF9-272C-594A-8B56-DF388329929C}"/>
              </a:ext>
            </a:extLst>
          </p:cNvPr>
          <p:cNvSpPr txBox="1"/>
          <p:nvPr/>
        </p:nvSpPr>
        <p:spPr>
          <a:xfrm>
            <a:off x="5508839" y="2371436"/>
            <a:ext cx="4189160" cy="369332"/>
          </a:xfrm>
          <a:custGeom>
            <a:avLst/>
            <a:gdLst>
              <a:gd name="connsiteX0" fmla="*/ 0 w 4189160"/>
              <a:gd name="connsiteY0" fmla="*/ 0 h 369332"/>
              <a:gd name="connsiteX1" fmla="*/ 472777 w 4189160"/>
              <a:gd name="connsiteY1" fmla="*/ 0 h 369332"/>
              <a:gd name="connsiteX2" fmla="*/ 945553 w 4189160"/>
              <a:gd name="connsiteY2" fmla="*/ 0 h 369332"/>
              <a:gd name="connsiteX3" fmla="*/ 1502113 w 4189160"/>
              <a:gd name="connsiteY3" fmla="*/ 0 h 369332"/>
              <a:gd name="connsiteX4" fmla="*/ 2058673 w 4189160"/>
              <a:gd name="connsiteY4" fmla="*/ 0 h 369332"/>
              <a:gd name="connsiteX5" fmla="*/ 2699016 w 4189160"/>
              <a:gd name="connsiteY5" fmla="*/ 0 h 369332"/>
              <a:gd name="connsiteX6" fmla="*/ 3339359 w 4189160"/>
              <a:gd name="connsiteY6" fmla="*/ 0 h 369332"/>
              <a:gd name="connsiteX7" fmla="*/ 4189160 w 4189160"/>
              <a:gd name="connsiteY7" fmla="*/ 0 h 369332"/>
              <a:gd name="connsiteX8" fmla="*/ 4189160 w 4189160"/>
              <a:gd name="connsiteY8" fmla="*/ 369332 h 369332"/>
              <a:gd name="connsiteX9" fmla="*/ 3548817 w 4189160"/>
              <a:gd name="connsiteY9" fmla="*/ 369332 h 369332"/>
              <a:gd name="connsiteX10" fmla="*/ 2992257 w 4189160"/>
              <a:gd name="connsiteY10" fmla="*/ 369332 h 369332"/>
              <a:gd name="connsiteX11" fmla="*/ 2477589 w 4189160"/>
              <a:gd name="connsiteY11" fmla="*/ 369332 h 369332"/>
              <a:gd name="connsiteX12" fmla="*/ 1879137 w 4189160"/>
              <a:gd name="connsiteY12" fmla="*/ 369332 h 369332"/>
              <a:gd name="connsiteX13" fmla="*/ 1322578 w 4189160"/>
              <a:gd name="connsiteY13" fmla="*/ 369332 h 369332"/>
              <a:gd name="connsiteX14" fmla="*/ 682235 w 4189160"/>
              <a:gd name="connsiteY14" fmla="*/ 369332 h 369332"/>
              <a:gd name="connsiteX15" fmla="*/ 0 w 4189160"/>
              <a:gd name="connsiteY15" fmla="*/ 369332 h 369332"/>
              <a:gd name="connsiteX16" fmla="*/ 0 w 4189160"/>
              <a:gd name="connsiteY16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89160" h="369332" extrusionOk="0">
                <a:moveTo>
                  <a:pt x="0" y="0"/>
                </a:moveTo>
                <a:cubicBezTo>
                  <a:pt x="224400" y="-14314"/>
                  <a:pt x="298806" y="8255"/>
                  <a:pt x="472777" y="0"/>
                </a:cubicBezTo>
                <a:cubicBezTo>
                  <a:pt x="646748" y="-8255"/>
                  <a:pt x="780769" y="30905"/>
                  <a:pt x="945553" y="0"/>
                </a:cubicBezTo>
                <a:cubicBezTo>
                  <a:pt x="1110337" y="-30905"/>
                  <a:pt x="1300510" y="29295"/>
                  <a:pt x="1502113" y="0"/>
                </a:cubicBezTo>
                <a:cubicBezTo>
                  <a:pt x="1703716" y="-29295"/>
                  <a:pt x="1836555" y="36871"/>
                  <a:pt x="2058673" y="0"/>
                </a:cubicBezTo>
                <a:cubicBezTo>
                  <a:pt x="2280791" y="-36871"/>
                  <a:pt x="2516021" y="43249"/>
                  <a:pt x="2699016" y="0"/>
                </a:cubicBezTo>
                <a:cubicBezTo>
                  <a:pt x="2882011" y="-43249"/>
                  <a:pt x="3037729" y="69207"/>
                  <a:pt x="3339359" y="0"/>
                </a:cubicBezTo>
                <a:cubicBezTo>
                  <a:pt x="3640989" y="-69207"/>
                  <a:pt x="3874302" y="71227"/>
                  <a:pt x="4189160" y="0"/>
                </a:cubicBezTo>
                <a:cubicBezTo>
                  <a:pt x="4217594" y="124543"/>
                  <a:pt x="4185671" y="248185"/>
                  <a:pt x="4189160" y="369332"/>
                </a:cubicBezTo>
                <a:cubicBezTo>
                  <a:pt x="4037735" y="415737"/>
                  <a:pt x="3717328" y="353237"/>
                  <a:pt x="3548817" y="369332"/>
                </a:cubicBezTo>
                <a:cubicBezTo>
                  <a:pt x="3380306" y="385427"/>
                  <a:pt x="3229211" y="353963"/>
                  <a:pt x="2992257" y="369332"/>
                </a:cubicBezTo>
                <a:cubicBezTo>
                  <a:pt x="2755303" y="384701"/>
                  <a:pt x="2603358" y="328809"/>
                  <a:pt x="2477589" y="369332"/>
                </a:cubicBezTo>
                <a:cubicBezTo>
                  <a:pt x="2351820" y="409855"/>
                  <a:pt x="2029918" y="331792"/>
                  <a:pt x="1879137" y="369332"/>
                </a:cubicBezTo>
                <a:cubicBezTo>
                  <a:pt x="1728356" y="406872"/>
                  <a:pt x="1578050" y="332807"/>
                  <a:pt x="1322578" y="369332"/>
                </a:cubicBezTo>
                <a:cubicBezTo>
                  <a:pt x="1067106" y="405857"/>
                  <a:pt x="848272" y="324157"/>
                  <a:pt x="682235" y="369332"/>
                </a:cubicBezTo>
                <a:cubicBezTo>
                  <a:pt x="516198" y="414507"/>
                  <a:pt x="210199" y="327469"/>
                  <a:pt x="0" y="369332"/>
                </a:cubicBezTo>
                <a:cubicBezTo>
                  <a:pt x="-24418" y="210595"/>
                  <a:pt x="29048" y="183102"/>
                  <a:pt x="0" y="0"/>
                </a:cubicBezTo>
                <a:close/>
              </a:path>
            </a:pathLst>
          </a:custGeom>
          <a:noFill/>
          <a:ln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133112359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it-IT" dirty="0"/>
              <a:t>REGOLA dell’ALLINEAMENTO delle correnti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044638" y="557575"/>
            <a:ext cx="6866276" cy="646331"/>
          </a:xfrm>
          <a:custGeom>
            <a:avLst/>
            <a:gdLst>
              <a:gd name="connsiteX0" fmla="*/ 0 w 6866276"/>
              <a:gd name="connsiteY0" fmla="*/ 0 h 646331"/>
              <a:gd name="connsiteX1" fmla="*/ 572190 w 6866276"/>
              <a:gd name="connsiteY1" fmla="*/ 0 h 646331"/>
              <a:gd name="connsiteX2" fmla="*/ 1144379 w 6866276"/>
              <a:gd name="connsiteY2" fmla="*/ 0 h 646331"/>
              <a:gd name="connsiteX3" fmla="*/ 1579243 w 6866276"/>
              <a:gd name="connsiteY3" fmla="*/ 0 h 646331"/>
              <a:gd name="connsiteX4" fmla="*/ 1945445 w 6866276"/>
              <a:gd name="connsiteY4" fmla="*/ 0 h 646331"/>
              <a:gd name="connsiteX5" fmla="*/ 2654960 w 6866276"/>
              <a:gd name="connsiteY5" fmla="*/ 0 h 646331"/>
              <a:gd name="connsiteX6" fmla="*/ 3158487 w 6866276"/>
              <a:gd name="connsiteY6" fmla="*/ 0 h 646331"/>
              <a:gd name="connsiteX7" fmla="*/ 3662014 w 6866276"/>
              <a:gd name="connsiteY7" fmla="*/ 0 h 646331"/>
              <a:gd name="connsiteX8" fmla="*/ 4165541 w 6866276"/>
              <a:gd name="connsiteY8" fmla="*/ 0 h 646331"/>
              <a:gd name="connsiteX9" fmla="*/ 4600405 w 6866276"/>
              <a:gd name="connsiteY9" fmla="*/ 0 h 646331"/>
              <a:gd name="connsiteX10" fmla="*/ 5172595 w 6866276"/>
              <a:gd name="connsiteY10" fmla="*/ 0 h 646331"/>
              <a:gd name="connsiteX11" fmla="*/ 5813447 w 6866276"/>
              <a:gd name="connsiteY11" fmla="*/ 0 h 646331"/>
              <a:gd name="connsiteX12" fmla="*/ 6248311 w 6866276"/>
              <a:gd name="connsiteY12" fmla="*/ 0 h 646331"/>
              <a:gd name="connsiteX13" fmla="*/ 6866276 w 6866276"/>
              <a:gd name="connsiteY13" fmla="*/ 0 h 646331"/>
              <a:gd name="connsiteX14" fmla="*/ 6866276 w 6866276"/>
              <a:gd name="connsiteY14" fmla="*/ 336092 h 646331"/>
              <a:gd name="connsiteX15" fmla="*/ 6866276 w 6866276"/>
              <a:gd name="connsiteY15" fmla="*/ 646331 h 646331"/>
              <a:gd name="connsiteX16" fmla="*/ 6431412 w 6866276"/>
              <a:gd name="connsiteY16" fmla="*/ 646331 h 646331"/>
              <a:gd name="connsiteX17" fmla="*/ 6065210 w 6866276"/>
              <a:gd name="connsiteY17" fmla="*/ 646331 h 646331"/>
              <a:gd name="connsiteX18" fmla="*/ 5493021 w 6866276"/>
              <a:gd name="connsiteY18" fmla="*/ 646331 h 646331"/>
              <a:gd name="connsiteX19" fmla="*/ 4783506 w 6866276"/>
              <a:gd name="connsiteY19" fmla="*/ 646331 h 646331"/>
              <a:gd name="connsiteX20" fmla="*/ 4279979 w 6866276"/>
              <a:gd name="connsiteY20" fmla="*/ 646331 h 646331"/>
              <a:gd name="connsiteX21" fmla="*/ 3639126 w 6866276"/>
              <a:gd name="connsiteY21" fmla="*/ 646331 h 646331"/>
              <a:gd name="connsiteX22" fmla="*/ 2929611 w 6866276"/>
              <a:gd name="connsiteY22" fmla="*/ 646331 h 646331"/>
              <a:gd name="connsiteX23" fmla="*/ 2426084 w 6866276"/>
              <a:gd name="connsiteY23" fmla="*/ 646331 h 646331"/>
              <a:gd name="connsiteX24" fmla="*/ 1991220 w 6866276"/>
              <a:gd name="connsiteY24" fmla="*/ 646331 h 646331"/>
              <a:gd name="connsiteX25" fmla="*/ 1625019 w 6866276"/>
              <a:gd name="connsiteY25" fmla="*/ 646331 h 646331"/>
              <a:gd name="connsiteX26" fmla="*/ 915503 w 6866276"/>
              <a:gd name="connsiteY26" fmla="*/ 646331 h 646331"/>
              <a:gd name="connsiteX27" fmla="*/ 0 w 6866276"/>
              <a:gd name="connsiteY27" fmla="*/ 646331 h 646331"/>
              <a:gd name="connsiteX28" fmla="*/ 0 w 6866276"/>
              <a:gd name="connsiteY28" fmla="*/ 336092 h 646331"/>
              <a:gd name="connsiteX29" fmla="*/ 0 w 6866276"/>
              <a:gd name="connsiteY29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66276" h="646331" extrusionOk="0">
                <a:moveTo>
                  <a:pt x="0" y="0"/>
                </a:moveTo>
                <a:cubicBezTo>
                  <a:pt x="207487" y="-64980"/>
                  <a:pt x="366549" y="15976"/>
                  <a:pt x="572190" y="0"/>
                </a:cubicBezTo>
                <a:cubicBezTo>
                  <a:pt x="777831" y="-15976"/>
                  <a:pt x="993581" y="60816"/>
                  <a:pt x="1144379" y="0"/>
                </a:cubicBezTo>
                <a:cubicBezTo>
                  <a:pt x="1295177" y="-60816"/>
                  <a:pt x="1429656" y="10405"/>
                  <a:pt x="1579243" y="0"/>
                </a:cubicBezTo>
                <a:cubicBezTo>
                  <a:pt x="1728830" y="-10405"/>
                  <a:pt x="1796799" y="7548"/>
                  <a:pt x="1945445" y="0"/>
                </a:cubicBezTo>
                <a:cubicBezTo>
                  <a:pt x="2094091" y="-7548"/>
                  <a:pt x="2373280" y="19146"/>
                  <a:pt x="2654960" y="0"/>
                </a:cubicBezTo>
                <a:cubicBezTo>
                  <a:pt x="2936640" y="-19146"/>
                  <a:pt x="3004862" y="5930"/>
                  <a:pt x="3158487" y="0"/>
                </a:cubicBezTo>
                <a:cubicBezTo>
                  <a:pt x="3312112" y="-5930"/>
                  <a:pt x="3542063" y="50716"/>
                  <a:pt x="3662014" y="0"/>
                </a:cubicBezTo>
                <a:cubicBezTo>
                  <a:pt x="3781965" y="-50716"/>
                  <a:pt x="4002907" y="12878"/>
                  <a:pt x="4165541" y="0"/>
                </a:cubicBezTo>
                <a:cubicBezTo>
                  <a:pt x="4328175" y="-12878"/>
                  <a:pt x="4498615" y="37628"/>
                  <a:pt x="4600405" y="0"/>
                </a:cubicBezTo>
                <a:cubicBezTo>
                  <a:pt x="4702195" y="-37628"/>
                  <a:pt x="5048006" y="13140"/>
                  <a:pt x="5172595" y="0"/>
                </a:cubicBezTo>
                <a:cubicBezTo>
                  <a:pt x="5297184" y="-13140"/>
                  <a:pt x="5552923" y="71620"/>
                  <a:pt x="5813447" y="0"/>
                </a:cubicBezTo>
                <a:cubicBezTo>
                  <a:pt x="6073971" y="-71620"/>
                  <a:pt x="6100471" y="21217"/>
                  <a:pt x="6248311" y="0"/>
                </a:cubicBezTo>
                <a:cubicBezTo>
                  <a:pt x="6396151" y="-21217"/>
                  <a:pt x="6612846" y="40728"/>
                  <a:pt x="6866276" y="0"/>
                </a:cubicBezTo>
                <a:cubicBezTo>
                  <a:pt x="6897809" y="107122"/>
                  <a:pt x="6856073" y="172119"/>
                  <a:pt x="6866276" y="336092"/>
                </a:cubicBezTo>
                <a:cubicBezTo>
                  <a:pt x="6876479" y="500065"/>
                  <a:pt x="6837349" y="516020"/>
                  <a:pt x="6866276" y="646331"/>
                </a:cubicBezTo>
                <a:cubicBezTo>
                  <a:pt x="6750266" y="695060"/>
                  <a:pt x="6532086" y="639011"/>
                  <a:pt x="6431412" y="646331"/>
                </a:cubicBezTo>
                <a:cubicBezTo>
                  <a:pt x="6330738" y="653651"/>
                  <a:pt x="6139423" y="637218"/>
                  <a:pt x="6065210" y="646331"/>
                </a:cubicBezTo>
                <a:cubicBezTo>
                  <a:pt x="5990997" y="655444"/>
                  <a:pt x="5665828" y="606614"/>
                  <a:pt x="5493021" y="646331"/>
                </a:cubicBezTo>
                <a:cubicBezTo>
                  <a:pt x="5320214" y="686048"/>
                  <a:pt x="5022057" y="567677"/>
                  <a:pt x="4783506" y="646331"/>
                </a:cubicBezTo>
                <a:cubicBezTo>
                  <a:pt x="4544956" y="724985"/>
                  <a:pt x="4413803" y="598864"/>
                  <a:pt x="4279979" y="646331"/>
                </a:cubicBezTo>
                <a:cubicBezTo>
                  <a:pt x="4146155" y="693798"/>
                  <a:pt x="3820029" y="604139"/>
                  <a:pt x="3639126" y="646331"/>
                </a:cubicBezTo>
                <a:cubicBezTo>
                  <a:pt x="3458223" y="688523"/>
                  <a:pt x="3208137" y="576524"/>
                  <a:pt x="2929611" y="646331"/>
                </a:cubicBezTo>
                <a:cubicBezTo>
                  <a:pt x="2651085" y="716138"/>
                  <a:pt x="2607271" y="629504"/>
                  <a:pt x="2426084" y="646331"/>
                </a:cubicBezTo>
                <a:cubicBezTo>
                  <a:pt x="2244897" y="663158"/>
                  <a:pt x="2123349" y="640336"/>
                  <a:pt x="1991220" y="646331"/>
                </a:cubicBezTo>
                <a:cubicBezTo>
                  <a:pt x="1859091" y="652326"/>
                  <a:pt x="1701229" y="632682"/>
                  <a:pt x="1625019" y="646331"/>
                </a:cubicBezTo>
                <a:cubicBezTo>
                  <a:pt x="1548809" y="659980"/>
                  <a:pt x="1060856" y="571910"/>
                  <a:pt x="915503" y="646331"/>
                </a:cubicBezTo>
                <a:cubicBezTo>
                  <a:pt x="770150" y="720752"/>
                  <a:pt x="451598" y="573359"/>
                  <a:pt x="0" y="646331"/>
                </a:cubicBezTo>
                <a:cubicBezTo>
                  <a:pt x="-36070" y="513645"/>
                  <a:pt x="5926" y="440652"/>
                  <a:pt x="0" y="336092"/>
                </a:cubicBezTo>
                <a:cubicBezTo>
                  <a:pt x="-5926" y="231532"/>
                  <a:pt x="16888" y="100467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7775539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vuole estrarre un composto da un materiale vegetale che ne contiene </a:t>
            </a:r>
          </a:p>
          <a:p>
            <a:pPr algn="ctr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24%</a:t>
            </a:r>
            <a:r>
              <a:rPr lang="it-IT" dirty="0"/>
              <a:t> in massa operando a correnti incrociate con un </a:t>
            </a:r>
            <a:r>
              <a:rPr lang="it-IT" dirty="0">
                <a:solidFill>
                  <a:srgbClr val="FF0000"/>
                </a:solidFill>
              </a:rPr>
              <a:t>solvente puro</a:t>
            </a:r>
            <a:r>
              <a:rPr lang="it-IT" dirty="0"/>
              <a:t>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358826" y="363316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D410A79-25F4-9F43-8B23-BF08F7B6BE6A}"/>
              </a:ext>
            </a:extLst>
          </p:cNvPr>
          <p:cNvSpPr txBox="1"/>
          <p:nvPr/>
        </p:nvSpPr>
        <p:spPr>
          <a:xfrm>
            <a:off x="4900618" y="599219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368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482444" y="992937"/>
            <a:ext cx="282641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Secondo passaggio,</a:t>
            </a:r>
          </a:p>
          <a:p>
            <a:r>
              <a:rPr lang="it-IT" dirty="0"/>
              <a:t>rappresentazione della</a:t>
            </a:r>
          </a:p>
          <a:p>
            <a:r>
              <a:rPr lang="it-IT" dirty="0"/>
              <a:t>retta che identifica </a:t>
            </a:r>
            <a:r>
              <a:rPr lang="it-IT" dirty="0" err="1"/>
              <a:t>F</a:t>
            </a:r>
            <a:r>
              <a:rPr lang="it-IT" dirty="0"/>
              <a:t> e </a:t>
            </a:r>
            <a:r>
              <a:rPr lang="it-IT" dirty="0" err="1"/>
              <a:t>S</a:t>
            </a:r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044638" y="557575"/>
            <a:ext cx="6866276" cy="646331"/>
          </a:xfrm>
          <a:custGeom>
            <a:avLst/>
            <a:gdLst>
              <a:gd name="connsiteX0" fmla="*/ 0 w 6866276"/>
              <a:gd name="connsiteY0" fmla="*/ 0 h 646331"/>
              <a:gd name="connsiteX1" fmla="*/ 709515 w 6866276"/>
              <a:gd name="connsiteY1" fmla="*/ 0 h 646331"/>
              <a:gd name="connsiteX2" fmla="*/ 1281705 w 6866276"/>
              <a:gd name="connsiteY2" fmla="*/ 0 h 646331"/>
              <a:gd name="connsiteX3" fmla="*/ 1647906 w 6866276"/>
              <a:gd name="connsiteY3" fmla="*/ 0 h 646331"/>
              <a:gd name="connsiteX4" fmla="*/ 2288759 w 6866276"/>
              <a:gd name="connsiteY4" fmla="*/ 0 h 646331"/>
              <a:gd name="connsiteX5" fmla="*/ 2654960 w 6866276"/>
              <a:gd name="connsiteY5" fmla="*/ 0 h 646331"/>
              <a:gd name="connsiteX6" fmla="*/ 3089824 w 6866276"/>
              <a:gd name="connsiteY6" fmla="*/ 0 h 646331"/>
              <a:gd name="connsiteX7" fmla="*/ 3456026 w 6866276"/>
              <a:gd name="connsiteY7" fmla="*/ 0 h 646331"/>
              <a:gd name="connsiteX8" fmla="*/ 4028215 w 6866276"/>
              <a:gd name="connsiteY8" fmla="*/ 0 h 646331"/>
              <a:gd name="connsiteX9" fmla="*/ 4669068 w 6866276"/>
              <a:gd name="connsiteY9" fmla="*/ 0 h 646331"/>
              <a:gd name="connsiteX10" fmla="*/ 5035269 w 6866276"/>
              <a:gd name="connsiteY10" fmla="*/ 0 h 646331"/>
              <a:gd name="connsiteX11" fmla="*/ 5401470 w 6866276"/>
              <a:gd name="connsiteY11" fmla="*/ 0 h 646331"/>
              <a:gd name="connsiteX12" fmla="*/ 6042323 w 6866276"/>
              <a:gd name="connsiteY12" fmla="*/ 0 h 646331"/>
              <a:gd name="connsiteX13" fmla="*/ 6866276 w 6866276"/>
              <a:gd name="connsiteY13" fmla="*/ 0 h 646331"/>
              <a:gd name="connsiteX14" fmla="*/ 6866276 w 6866276"/>
              <a:gd name="connsiteY14" fmla="*/ 323166 h 646331"/>
              <a:gd name="connsiteX15" fmla="*/ 6866276 w 6866276"/>
              <a:gd name="connsiteY15" fmla="*/ 646331 h 646331"/>
              <a:gd name="connsiteX16" fmla="*/ 6294086 w 6866276"/>
              <a:gd name="connsiteY16" fmla="*/ 646331 h 646331"/>
              <a:gd name="connsiteX17" fmla="*/ 5790559 w 6866276"/>
              <a:gd name="connsiteY17" fmla="*/ 646331 h 646331"/>
              <a:gd name="connsiteX18" fmla="*/ 5081044 w 6866276"/>
              <a:gd name="connsiteY18" fmla="*/ 646331 h 646331"/>
              <a:gd name="connsiteX19" fmla="*/ 4440192 w 6866276"/>
              <a:gd name="connsiteY19" fmla="*/ 646331 h 646331"/>
              <a:gd name="connsiteX20" fmla="*/ 3799339 w 6866276"/>
              <a:gd name="connsiteY20" fmla="*/ 646331 h 646331"/>
              <a:gd name="connsiteX21" fmla="*/ 3433138 w 6866276"/>
              <a:gd name="connsiteY21" fmla="*/ 646331 h 646331"/>
              <a:gd name="connsiteX22" fmla="*/ 3066937 w 6866276"/>
              <a:gd name="connsiteY22" fmla="*/ 646331 h 646331"/>
              <a:gd name="connsiteX23" fmla="*/ 2494747 w 6866276"/>
              <a:gd name="connsiteY23" fmla="*/ 646331 h 646331"/>
              <a:gd name="connsiteX24" fmla="*/ 1785232 w 6866276"/>
              <a:gd name="connsiteY24" fmla="*/ 646331 h 646331"/>
              <a:gd name="connsiteX25" fmla="*/ 1075717 w 6866276"/>
              <a:gd name="connsiteY25" fmla="*/ 646331 h 646331"/>
              <a:gd name="connsiteX26" fmla="*/ 572190 w 6866276"/>
              <a:gd name="connsiteY26" fmla="*/ 646331 h 646331"/>
              <a:gd name="connsiteX27" fmla="*/ 0 w 6866276"/>
              <a:gd name="connsiteY27" fmla="*/ 646331 h 646331"/>
              <a:gd name="connsiteX28" fmla="*/ 0 w 6866276"/>
              <a:gd name="connsiteY28" fmla="*/ 316702 h 646331"/>
              <a:gd name="connsiteX29" fmla="*/ 0 w 6866276"/>
              <a:gd name="connsiteY29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66276" h="646331" extrusionOk="0">
                <a:moveTo>
                  <a:pt x="0" y="0"/>
                </a:moveTo>
                <a:cubicBezTo>
                  <a:pt x="349814" y="-24521"/>
                  <a:pt x="452890" y="47590"/>
                  <a:pt x="709515" y="0"/>
                </a:cubicBezTo>
                <a:cubicBezTo>
                  <a:pt x="966141" y="-47590"/>
                  <a:pt x="1004051" y="11173"/>
                  <a:pt x="1281705" y="0"/>
                </a:cubicBezTo>
                <a:cubicBezTo>
                  <a:pt x="1559359" y="-11173"/>
                  <a:pt x="1563417" y="21327"/>
                  <a:pt x="1647906" y="0"/>
                </a:cubicBezTo>
                <a:cubicBezTo>
                  <a:pt x="1732395" y="-21327"/>
                  <a:pt x="2056169" y="33442"/>
                  <a:pt x="2288759" y="0"/>
                </a:cubicBezTo>
                <a:cubicBezTo>
                  <a:pt x="2521349" y="-33442"/>
                  <a:pt x="2483221" y="17697"/>
                  <a:pt x="2654960" y="0"/>
                </a:cubicBezTo>
                <a:cubicBezTo>
                  <a:pt x="2826699" y="-17697"/>
                  <a:pt x="2877753" y="10723"/>
                  <a:pt x="3089824" y="0"/>
                </a:cubicBezTo>
                <a:cubicBezTo>
                  <a:pt x="3301895" y="-10723"/>
                  <a:pt x="3374556" y="38138"/>
                  <a:pt x="3456026" y="0"/>
                </a:cubicBezTo>
                <a:cubicBezTo>
                  <a:pt x="3537496" y="-38138"/>
                  <a:pt x="3860392" y="52024"/>
                  <a:pt x="4028215" y="0"/>
                </a:cubicBezTo>
                <a:cubicBezTo>
                  <a:pt x="4196038" y="-52024"/>
                  <a:pt x="4484686" y="27512"/>
                  <a:pt x="4669068" y="0"/>
                </a:cubicBezTo>
                <a:cubicBezTo>
                  <a:pt x="4853450" y="-27512"/>
                  <a:pt x="4868292" y="2095"/>
                  <a:pt x="5035269" y="0"/>
                </a:cubicBezTo>
                <a:cubicBezTo>
                  <a:pt x="5202246" y="-2095"/>
                  <a:pt x="5310766" y="16839"/>
                  <a:pt x="5401470" y="0"/>
                </a:cubicBezTo>
                <a:cubicBezTo>
                  <a:pt x="5492174" y="-16839"/>
                  <a:pt x="5887077" y="25220"/>
                  <a:pt x="6042323" y="0"/>
                </a:cubicBezTo>
                <a:cubicBezTo>
                  <a:pt x="6197569" y="-25220"/>
                  <a:pt x="6551826" y="42479"/>
                  <a:pt x="6866276" y="0"/>
                </a:cubicBezTo>
                <a:cubicBezTo>
                  <a:pt x="6867060" y="138905"/>
                  <a:pt x="6852687" y="224536"/>
                  <a:pt x="6866276" y="323166"/>
                </a:cubicBezTo>
                <a:cubicBezTo>
                  <a:pt x="6879865" y="421796"/>
                  <a:pt x="6864485" y="489410"/>
                  <a:pt x="6866276" y="646331"/>
                </a:cubicBezTo>
                <a:cubicBezTo>
                  <a:pt x="6581546" y="691919"/>
                  <a:pt x="6534286" y="584377"/>
                  <a:pt x="6294086" y="646331"/>
                </a:cubicBezTo>
                <a:cubicBezTo>
                  <a:pt x="6053886" y="708285"/>
                  <a:pt x="5929119" y="590845"/>
                  <a:pt x="5790559" y="646331"/>
                </a:cubicBezTo>
                <a:cubicBezTo>
                  <a:pt x="5651999" y="701817"/>
                  <a:pt x="5289385" y="603392"/>
                  <a:pt x="5081044" y="646331"/>
                </a:cubicBezTo>
                <a:cubicBezTo>
                  <a:pt x="4872704" y="689270"/>
                  <a:pt x="4699321" y="616889"/>
                  <a:pt x="4440192" y="646331"/>
                </a:cubicBezTo>
                <a:cubicBezTo>
                  <a:pt x="4181063" y="675773"/>
                  <a:pt x="4071100" y="620574"/>
                  <a:pt x="3799339" y="646331"/>
                </a:cubicBezTo>
                <a:cubicBezTo>
                  <a:pt x="3527578" y="672088"/>
                  <a:pt x="3601257" y="612512"/>
                  <a:pt x="3433138" y="646331"/>
                </a:cubicBezTo>
                <a:cubicBezTo>
                  <a:pt x="3265019" y="680150"/>
                  <a:pt x="3248526" y="616842"/>
                  <a:pt x="3066937" y="646331"/>
                </a:cubicBezTo>
                <a:cubicBezTo>
                  <a:pt x="2885348" y="675820"/>
                  <a:pt x="2673705" y="625435"/>
                  <a:pt x="2494747" y="646331"/>
                </a:cubicBezTo>
                <a:cubicBezTo>
                  <a:pt x="2315789" y="667227"/>
                  <a:pt x="2111702" y="631589"/>
                  <a:pt x="1785232" y="646331"/>
                </a:cubicBezTo>
                <a:cubicBezTo>
                  <a:pt x="1458762" y="661073"/>
                  <a:pt x="1320584" y="592162"/>
                  <a:pt x="1075717" y="646331"/>
                </a:cubicBezTo>
                <a:cubicBezTo>
                  <a:pt x="830850" y="700500"/>
                  <a:pt x="687872" y="609980"/>
                  <a:pt x="572190" y="646331"/>
                </a:cubicBezTo>
                <a:cubicBezTo>
                  <a:pt x="456508" y="682682"/>
                  <a:pt x="194220" y="621813"/>
                  <a:pt x="0" y="646331"/>
                </a:cubicBezTo>
                <a:cubicBezTo>
                  <a:pt x="-21810" y="518892"/>
                  <a:pt x="32743" y="426585"/>
                  <a:pt x="0" y="316702"/>
                </a:cubicBezTo>
                <a:cubicBezTo>
                  <a:pt x="-32743" y="206819"/>
                  <a:pt x="30565" y="156674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9004011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vuole estrarre un composto da un materiale vegetale che ne contiene </a:t>
            </a:r>
          </a:p>
          <a:p>
            <a:pPr algn="ctr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24%</a:t>
            </a:r>
            <a:r>
              <a:rPr lang="it-IT" dirty="0"/>
              <a:t> in massa operando a correnti incrociate con un </a:t>
            </a:r>
            <a:r>
              <a:rPr lang="it-IT" dirty="0">
                <a:solidFill>
                  <a:srgbClr val="FF0000"/>
                </a:solidFill>
              </a:rPr>
              <a:t>solvente puro</a:t>
            </a:r>
            <a:r>
              <a:rPr lang="it-IT" dirty="0"/>
              <a:t>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80289" y="370048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170A02B-5729-034E-885A-5F47925BD17B}"/>
              </a:ext>
            </a:extLst>
          </p:cNvPr>
          <p:cNvSpPr txBox="1"/>
          <p:nvPr/>
        </p:nvSpPr>
        <p:spPr>
          <a:xfrm>
            <a:off x="5746273" y="1993980"/>
            <a:ext cx="5801588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La retta FS incrocia la retta di equilibrio nel punto D</a:t>
            </a:r>
          </a:p>
          <a:p>
            <a:r>
              <a:rPr lang="it-IT" dirty="0"/>
              <a:t>che è un miscuglio ternario (</a:t>
            </a:r>
            <a:r>
              <a:rPr lang="it-IT" dirty="0" err="1"/>
              <a:t>x,y,z</a:t>
            </a:r>
            <a:r>
              <a:rPr lang="it-IT" dirty="0"/>
              <a:t>) che si ottiene </a:t>
            </a:r>
          </a:p>
          <a:p>
            <a:r>
              <a:rPr lang="it-IT" dirty="0"/>
              <a:t>impiegando la quantità MINIMA di solvente.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4968645" y="5978768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170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044638" y="557575"/>
            <a:ext cx="6866276" cy="646331"/>
          </a:xfrm>
          <a:custGeom>
            <a:avLst/>
            <a:gdLst>
              <a:gd name="connsiteX0" fmla="*/ 0 w 6866276"/>
              <a:gd name="connsiteY0" fmla="*/ 0 h 646331"/>
              <a:gd name="connsiteX1" fmla="*/ 572190 w 6866276"/>
              <a:gd name="connsiteY1" fmla="*/ 0 h 646331"/>
              <a:gd name="connsiteX2" fmla="*/ 1281705 w 6866276"/>
              <a:gd name="connsiteY2" fmla="*/ 0 h 646331"/>
              <a:gd name="connsiteX3" fmla="*/ 1991220 w 6866276"/>
              <a:gd name="connsiteY3" fmla="*/ 0 h 646331"/>
              <a:gd name="connsiteX4" fmla="*/ 2700735 w 6866276"/>
              <a:gd name="connsiteY4" fmla="*/ 0 h 646331"/>
              <a:gd name="connsiteX5" fmla="*/ 3204262 w 6866276"/>
              <a:gd name="connsiteY5" fmla="*/ 0 h 646331"/>
              <a:gd name="connsiteX6" fmla="*/ 3639126 w 6866276"/>
              <a:gd name="connsiteY6" fmla="*/ 0 h 646331"/>
              <a:gd name="connsiteX7" fmla="*/ 4073990 w 6866276"/>
              <a:gd name="connsiteY7" fmla="*/ 0 h 646331"/>
              <a:gd name="connsiteX8" fmla="*/ 4783506 w 6866276"/>
              <a:gd name="connsiteY8" fmla="*/ 0 h 646331"/>
              <a:gd name="connsiteX9" fmla="*/ 5287033 w 6866276"/>
              <a:gd name="connsiteY9" fmla="*/ 0 h 646331"/>
              <a:gd name="connsiteX10" fmla="*/ 5790559 w 6866276"/>
              <a:gd name="connsiteY10" fmla="*/ 0 h 646331"/>
              <a:gd name="connsiteX11" fmla="*/ 6866276 w 6866276"/>
              <a:gd name="connsiteY11" fmla="*/ 0 h 646331"/>
              <a:gd name="connsiteX12" fmla="*/ 6866276 w 6866276"/>
              <a:gd name="connsiteY12" fmla="*/ 329629 h 646331"/>
              <a:gd name="connsiteX13" fmla="*/ 6866276 w 6866276"/>
              <a:gd name="connsiteY13" fmla="*/ 646331 h 646331"/>
              <a:gd name="connsiteX14" fmla="*/ 6431412 w 6866276"/>
              <a:gd name="connsiteY14" fmla="*/ 646331 h 646331"/>
              <a:gd name="connsiteX15" fmla="*/ 5927885 w 6866276"/>
              <a:gd name="connsiteY15" fmla="*/ 646331 h 646331"/>
              <a:gd name="connsiteX16" fmla="*/ 5493021 w 6866276"/>
              <a:gd name="connsiteY16" fmla="*/ 646331 h 646331"/>
              <a:gd name="connsiteX17" fmla="*/ 4852168 w 6866276"/>
              <a:gd name="connsiteY17" fmla="*/ 646331 h 646331"/>
              <a:gd name="connsiteX18" fmla="*/ 4211316 w 6866276"/>
              <a:gd name="connsiteY18" fmla="*/ 646331 h 646331"/>
              <a:gd name="connsiteX19" fmla="*/ 3501801 w 6866276"/>
              <a:gd name="connsiteY19" fmla="*/ 646331 h 646331"/>
              <a:gd name="connsiteX20" fmla="*/ 2792286 w 6866276"/>
              <a:gd name="connsiteY20" fmla="*/ 646331 h 646331"/>
              <a:gd name="connsiteX21" fmla="*/ 2357421 w 6866276"/>
              <a:gd name="connsiteY21" fmla="*/ 646331 h 646331"/>
              <a:gd name="connsiteX22" fmla="*/ 1647906 w 6866276"/>
              <a:gd name="connsiteY22" fmla="*/ 646331 h 646331"/>
              <a:gd name="connsiteX23" fmla="*/ 938391 w 6866276"/>
              <a:gd name="connsiteY23" fmla="*/ 646331 h 646331"/>
              <a:gd name="connsiteX24" fmla="*/ 0 w 6866276"/>
              <a:gd name="connsiteY24" fmla="*/ 646331 h 646331"/>
              <a:gd name="connsiteX25" fmla="*/ 0 w 6866276"/>
              <a:gd name="connsiteY25" fmla="*/ 323166 h 646331"/>
              <a:gd name="connsiteX26" fmla="*/ 0 w 6866276"/>
              <a:gd name="connsiteY2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866276" h="646331" extrusionOk="0">
                <a:moveTo>
                  <a:pt x="0" y="0"/>
                </a:moveTo>
                <a:cubicBezTo>
                  <a:pt x="127371" y="-12973"/>
                  <a:pt x="317897" y="10813"/>
                  <a:pt x="572190" y="0"/>
                </a:cubicBezTo>
                <a:cubicBezTo>
                  <a:pt x="826483" y="-10813"/>
                  <a:pt x="967334" y="59280"/>
                  <a:pt x="1281705" y="0"/>
                </a:cubicBezTo>
                <a:cubicBezTo>
                  <a:pt x="1596077" y="-59280"/>
                  <a:pt x="1826678" y="65939"/>
                  <a:pt x="1991220" y="0"/>
                </a:cubicBezTo>
                <a:cubicBezTo>
                  <a:pt x="2155762" y="-65939"/>
                  <a:pt x="2386035" y="61055"/>
                  <a:pt x="2700735" y="0"/>
                </a:cubicBezTo>
                <a:cubicBezTo>
                  <a:pt x="3015435" y="-61055"/>
                  <a:pt x="3046156" y="36632"/>
                  <a:pt x="3204262" y="0"/>
                </a:cubicBezTo>
                <a:cubicBezTo>
                  <a:pt x="3362368" y="-36632"/>
                  <a:pt x="3499767" y="29336"/>
                  <a:pt x="3639126" y="0"/>
                </a:cubicBezTo>
                <a:cubicBezTo>
                  <a:pt x="3778485" y="-29336"/>
                  <a:pt x="3969589" y="44270"/>
                  <a:pt x="4073990" y="0"/>
                </a:cubicBezTo>
                <a:cubicBezTo>
                  <a:pt x="4178391" y="-44270"/>
                  <a:pt x="4486628" y="59024"/>
                  <a:pt x="4783506" y="0"/>
                </a:cubicBezTo>
                <a:cubicBezTo>
                  <a:pt x="5080384" y="-59024"/>
                  <a:pt x="5078814" y="57808"/>
                  <a:pt x="5287033" y="0"/>
                </a:cubicBezTo>
                <a:cubicBezTo>
                  <a:pt x="5495252" y="-57808"/>
                  <a:pt x="5576682" y="5019"/>
                  <a:pt x="5790559" y="0"/>
                </a:cubicBezTo>
                <a:cubicBezTo>
                  <a:pt x="6004436" y="-5019"/>
                  <a:pt x="6493946" y="33116"/>
                  <a:pt x="6866276" y="0"/>
                </a:cubicBezTo>
                <a:cubicBezTo>
                  <a:pt x="6887239" y="162993"/>
                  <a:pt x="6832555" y="169033"/>
                  <a:pt x="6866276" y="329629"/>
                </a:cubicBezTo>
                <a:cubicBezTo>
                  <a:pt x="6899997" y="490225"/>
                  <a:pt x="6844579" y="573744"/>
                  <a:pt x="6866276" y="646331"/>
                </a:cubicBezTo>
                <a:cubicBezTo>
                  <a:pt x="6691096" y="672914"/>
                  <a:pt x="6539145" y="599918"/>
                  <a:pt x="6431412" y="646331"/>
                </a:cubicBezTo>
                <a:cubicBezTo>
                  <a:pt x="6323679" y="692744"/>
                  <a:pt x="6054531" y="588243"/>
                  <a:pt x="5927885" y="646331"/>
                </a:cubicBezTo>
                <a:cubicBezTo>
                  <a:pt x="5801239" y="704419"/>
                  <a:pt x="5589115" y="638134"/>
                  <a:pt x="5493021" y="646331"/>
                </a:cubicBezTo>
                <a:cubicBezTo>
                  <a:pt x="5396927" y="654528"/>
                  <a:pt x="5149580" y="640575"/>
                  <a:pt x="4852168" y="646331"/>
                </a:cubicBezTo>
                <a:cubicBezTo>
                  <a:pt x="4554756" y="652087"/>
                  <a:pt x="4425835" y="618283"/>
                  <a:pt x="4211316" y="646331"/>
                </a:cubicBezTo>
                <a:cubicBezTo>
                  <a:pt x="3996797" y="674379"/>
                  <a:pt x="3791276" y="615329"/>
                  <a:pt x="3501801" y="646331"/>
                </a:cubicBezTo>
                <a:cubicBezTo>
                  <a:pt x="3212327" y="677333"/>
                  <a:pt x="3079520" y="597592"/>
                  <a:pt x="2792286" y="646331"/>
                </a:cubicBezTo>
                <a:cubicBezTo>
                  <a:pt x="2505053" y="695070"/>
                  <a:pt x="2512122" y="619396"/>
                  <a:pt x="2357421" y="646331"/>
                </a:cubicBezTo>
                <a:cubicBezTo>
                  <a:pt x="2202720" y="673266"/>
                  <a:pt x="1915281" y="630108"/>
                  <a:pt x="1647906" y="646331"/>
                </a:cubicBezTo>
                <a:cubicBezTo>
                  <a:pt x="1380532" y="662554"/>
                  <a:pt x="1161244" y="635363"/>
                  <a:pt x="938391" y="646331"/>
                </a:cubicBezTo>
                <a:cubicBezTo>
                  <a:pt x="715539" y="657299"/>
                  <a:pt x="288946" y="577675"/>
                  <a:pt x="0" y="646331"/>
                </a:cubicBezTo>
                <a:cubicBezTo>
                  <a:pt x="-31317" y="490885"/>
                  <a:pt x="19330" y="415984"/>
                  <a:pt x="0" y="323166"/>
                </a:cubicBezTo>
                <a:cubicBezTo>
                  <a:pt x="-19330" y="230349"/>
                  <a:pt x="4087" y="98255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5634481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vuole estrarre un composto da un materiale vegetale che ne contiene </a:t>
            </a:r>
          </a:p>
          <a:p>
            <a:pPr algn="ctr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24%</a:t>
            </a:r>
            <a:r>
              <a:rPr lang="it-IT" dirty="0"/>
              <a:t> in massa operando a correnti incrociate con un </a:t>
            </a:r>
            <a:r>
              <a:rPr lang="it-IT" dirty="0">
                <a:solidFill>
                  <a:srgbClr val="FF0000"/>
                </a:solidFill>
              </a:rPr>
              <a:t>solvente puro</a:t>
            </a:r>
            <a:r>
              <a:rPr lang="it-IT" dirty="0"/>
              <a:t>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80289" y="370048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C5A472D-9AAF-9949-AA26-2863AAB4DF04}"/>
              </a:ext>
            </a:extLst>
          </p:cNvPr>
          <p:cNvSpPr txBox="1"/>
          <p:nvPr/>
        </p:nvSpPr>
        <p:spPr>
          <a:xfrm>
            <a:off x="7208863" y="2515793"/>
            <a:ext cx="231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FS = FD + SD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8EB8366-63E9-FD45-BC42-3985EC56EC8B}"/>
              </a:ext>
            </a:extLst>
          </p:cNvPr>
          <p:cNvSpPr txBox="1"/>
          <p:nvPr/>
        </p:nvSpPr>
        <p:spPr>
          <a:xfrm>
            <a:off x="7256957" y="2917926"/>
            <a:ext cx="397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* FD= </a:t>
            </a:r>
            <a:r>
              <a:rPr lang="it-IT" dirty="0" err="1"/>
              <a:t>S</a:t>
            </a:r>
            <a:r>
              <a:rPr lang="it-IT" dirty="0"/>
              <a:t> * SD           Regola leva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607F580-BD74-C942-8D63-497E2135F641}"/>
              </a:ext>
            </a:extLst>
          </p:cNvPr>
          <p:cNvSpPr txBox="1"/>
          <p:nvPr/>
        </p:nvSpPr>
        <p:spPr>
          <a:xfrm>
            <a:off x="437883" y="936839"/>
            <a:ext cx="272382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Terzo passaggio,</a:t>
            </a:r>
          </a:p>
          <a:p>
            <a:r>
              <a:rPr lang="it-IT" dirty="0"/>
              <a:t>determinare la quantità</a:t>
            </a:r>
          </a:p>
          <a:p>
            <a:r>
              <a:rPr lang="it-IT" dirty="0"/>
              <a:t>MINIMA di solvente (</a:t>
            </a:r>
            <a:r>
              <a:rPr lang="it-IT" dirty="0" err="1"/>
              <a:t>S</a:t>
            </a:r>
            <a:r>
              <a:rPr lang="it-IT" dirty="0"/>
              <a:t>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061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6" y="633997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92D050"/>
                </a:solidFill>
              </a:rPr>
              <a:t>x</a:t>
            </a:r>
            <a:r>
              <a:rPr lang="it-IT" baseline="-25000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= 0,24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29758" y="4030550"/>
            <a:ext cx="4304454" cy="1204310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044638" y="557575"/>
            <a:ext cx="6866276" cy="369332"/>
          </a:xfrm>
          <a:custGeom>
            <a:avLst/>
            <a:gdLst>
              <a:gd name="connsiteX0" fmla="*/ 0 w 6866276"/>
              <a:gd name="connsiteY0" fmla="*/ 0 h 369332"/>
              <a:gd name="connsiteX1" fmla="*/ 709515 w 6866276"/>
              <a:gd name="connsiteY1" fmla="*/ 0 h 369332"/>
              <a:gd name="connsiteX2" fmla="*/ 1144379 w 6866276"/>
              <a:gd name="connsiteY2" fmla="*/ 0 h 369332"/>
              <a:gd name="connsiteX3" fmla="*/ 1716569 w 6866276"/>
              <a:gd name="connsiteY3" fmla="*/ 0 h 369332"/>
              <a:gd name="connsiteX4" fmla="*/ 2220096 w 6866276"/>
              <a:gd name="connsiteY4" fmla="*/ 0 h 369332"/>
              <a:gd name="connsiteX5" fmla="*/ 2792286 w 6866276"/>
              <a:gd name="connsiteY5" fmla="*/ 0 h 369332"/>
              <a:gd name="connsiteX6" fmla="*/ 3364475 w 6866276"/>
              <a:gd name="connsiteY6" fmla="*/ 0 h 369332"/>
              <a:gd name="connsiteX7" fmla="*/ 4005328 w 6866276"/>
              <a:gd name="connsiteY7" fmla="*/ 0 h 369332"/>
              <a:gd name="connsiteX8" fmla="*/ 4714843 w 6866276"/>
              <a:gd name="connsiteY8" fmla="*/ 0 h 369332"/>
              <a:gd name="connsiteX9" fmla="*/ 5218370 w 6866276"/>
              <a:gd name="connsiteY9" fmla="*/ 0 h 369332"/>
              <a:gd name="connsiteX10" fmla="*/ 5927885 w 6866276"/>
              <a:gd name="connsiteY10" fmla="*/ 0 h 369332"/>
              <a:gd name="connsiteX11" fmla="*/ 6866276 w 6866276"/>
              <a:gd name="connsiteY11" fmla="*/ 0 h 369332"/>
              <a:gd name="connsiteX12" fmla="*/ 6866276 w 6866276"/>
              <a:gd name="connsiteY12" fmla="*/ 369332 h 369332"/>
              <a:gd name="connsiteX13" fmla="*/ 6225424 w 6866276"/>
              <a:gd name="connsiteY13" fmla="*/ 369332 h 369332"/>
              <a:gd name="connsiteX14" fmla="*/ 5721897 w 6866276"/>
              <a:gd name="connsiteY14" fmla="*/ 369332 h 369332"/>
              <a:gd name="connsiteX15" fmla="*/ 5081044 w 6866276"/>
              <a:gd name="connsiteY15" fmla="*/ 369332 h 369332"/>
              <a:gd name="connsiteX16" fmla="*/ 4508855 w 6866276"/>
              <a:gd name="connsiteY16" fmla="*/ 369332 h 369332"/>
              <a:gd name="connsiteX17" fmla="*/ 4073990 w 6866276"/>
              <a:gd name="connsiteY17" fmla="*/ 369332 h 369332"/>
              <a:gd name="connsiteX18" fmla="*/ 3433138 w 6866276"/>
              <a:gd name="connsiteY18" fmla="*/ 369332 h 369332"/>
              <a:gd name="connsiteX19" fmla="*/ 2860948 w 6866276"/>
              <a:gd name="connsiteY19" fmla="*/ 369332 h 369332"/>
              <a:gd name="connsiteX20" fmla="*/ 2220096 w 6866276"/>
              <a:gd name="connsiteY20" fmla="*/ 369332 h 369332"/>
              <a:gd name="connsiteX21" fmla="*/ 1785232 w 6866276"/>
              <a:gd name="connsiteY21" fmla="*/ 369332 h 369332"/>
              <a:gd name="connsiteX22" fmla="*/ 1144379 w 6866276"/>
              <a:gd name="connsiteY22" fmla="*/ 369332 h 369332"/>
              <a:gd name="connsiteX23" fmla="*/ 0 w 6866276"/>
              <a:gd name="connsiteY23" fmla="*/ 369332 h 369332"/>
              <a:gd name="connsiteX24" fmla="*/ 0 w 6866276"/>
              <a:gd name="connsiteY24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66276" h="369332" extrusionOk="0">
                <a:moveTo>
                  <a:pt x="0" y="0"/>
                </a:moveTo>
                <a:cubicBezTo>
                  <a:pt x="257263" y="-13089"/>
                  <a:pt x="418187" y="32735"/>
                  <a:pt x="709515" y="0"/>
                </a:cubicBezTo>
                <a:cubicBezTo>
                  <a:pt x="1000843" y="-32735"/>
                  <a:pt x="1046775" y="23717"/>
                  <a:pt x="1144379" y="0"/>
                </a:cubicBezTo>
                <a:cubicBezTo>
                  <a:pt x="1241983" y="-23717"/>
                  <a:pt x="1593205" y="19747"/>
                  <a:pt x="1716569" y="0"/>
                </a:cubicBezTo>
                <a:cubicBezTo>
                  <a:pt x="1839933" y="-19747"/>
                  <a:pt x="2001361" y="19308"/>
                  <a:pt x="2220096" y="0"/>
                </a:cubicBezTo>
                <a:cubicBezTo>
                  <a:pt x="2438831" y="-19308"/>
                  <a:pt x="2624529" y="26324"/>
                  <a:pt x="2792286" y="0"/>
                </a:cubicBezTo>
                <a:cubicBezTo>
                  <a:pt x="2960043" y="-26324"/>
                  <a:pt x="3199110" y="8237"/>
                  <a:pt x="3364475" y="0"/>
                </a:cubicBezTo>
                <a:cubicBezTo>
                  <a:pt x="3529840" y="-8237"/>
                  <a:pt x="3706922" y="50757"/>
                  <a:pt x="4005328" y="0"/>
                </a:cubicBezTo>
                <a:cubicBezTo>
                  <a:pt x="4303734" y="-50757"/>
                  <a:pt x="4567843" y="56044"/>
                  <a:pt x="4714843" y="0"/>
                </a:cubicBezTo>
                <a:cubicBezTo>
                  <a:pt x="4861843" y="-56044"/>
                  <a:pt x="5038734" y="10226"/>
                  <a:pt x="5218370" y="0"/>
                </a:cubicBezTo>
                <a:cubicBezTo>
                  <a:pt x="5398006" y="-10226"/>
                  <a:pt x="5651418" y="69961"/>
                  <a:pt x="5927885" y="0"/>
                </a:cubicBezTo>
                <a:cubicBezTo>
                  <a:pt x="6204352" y="-69961"/>
                  <a:pt x="6457917" y="18271"/>
                  <a:pt x="6866276" y="0"/>
                </a:cubicBezTo>
                <a:cubicBezTo>
                  <a:pt x="6874248" y="110817"/>
                  <a:pt x="6832950" y="216042"/>
                  <a:pt x="6866276" y="369332"/>
                </a:cubicBezTo>
                <a:cubicBezTo>
                  <a:pt x="6634712" y="412551"/>
                  <a:pt x="6374024" y="366086"/>
                  <a:pt x="6225424" y="369332"/>
                </a:cubicBezTo>
                <a:cubicBezTo>
                  <a:pt x="6076824" y="372578"/>
                  <a:pt x="5902173" y="337961"/>
                  <a:pt x="5721897" y="369332"/>
                </a:cubicBezTo>
                <a:cubicBezTo>
                  <a:pt x="5541621" y="400703"/>
                  <a:pt x="5243606" y="317833"/>
                  <a:pt x="5081044" y="369332"/>
                </a:cubicBezTo>
                <a:cubicBezTo>
                  <a:pt x="4918482" y="420831"/>
                  <a:pt x="4764986" y="335234"/>
                  <a:pt x="4508855" y="369332"/>
                </a:cubicBezTo>
                <a:cubicBezTo>
                  <a:pt x="4252724" y="403430"/>
                  <a:pt x="4190167" y="340286"/>
                  <a:pt x="4073990" y="369332"/>
                </a:cubicBezTo>
                <a:cubicBezTo>
                  <a:pt x="3957813" y="398378"/>
                  <a:pt x="3617683" y="331822"/>
                  <a:pt x="3433138" y="369332"/>
                </a:cubicBezTo>
                <a:cubicBezTo>
                  <a:pt x="3248593" y="406842"/>
                  <a:pt x="3121868" y="323409"/>
                  <a:pt x="2860948" y="369332"/>
                </a:cubicBezTo>
                <a:cubicBezTo>
                  <a:pt x="2600028" y="415255"/>
                  <a:pt x="2440429" y="322636"/>
                  <a:pt x="2220096" y="369332"/>
                </a:cubicBezTo>
                <a:cubicBezTo>
                  <a:pt x="1999763" y="416028"/>
                  <a:pt x="1891789" y="334361"/>
                  <a:pt x="1785232" y="369332"/>
                </a:cubicBezTo>
                <a:cubicBezTo>
                  <a:pt x="1678675" y="404303"/>
                  <a:pt x="1369518" y="328778"/>
                  <a:pt x="1144379" y="369332"/>
                </a:cubicBezTo>
                <a:cubicBezTo>
                  <a:pt x="919240" y="409886"/>
                  <a:pt x="325538" y="297691"/>
                  <a:pt x="0" y="369332"/>
                </a:cubicBezTo>
                <a:cubicBezTo>
                  <a:pt x="-3189" y="226975"/>
                  <a:pt x="2390" y="172431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6468350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it-IT" dirty="0"/>
              <a:t>Il rapporto minimo </a:t>
            </a:r>
            <a:r>
              <a:rPr lang="it-IT" dirty="0">
                <a:solidFill>
                  <a:srgbClr val="92D050"/>
                </a:solidFill>
              </a:rPr>
              <a:t>(</a:t>
            </a:r>
            <a:r>
              <a:rPr lang="it-IT" dirty="0" err="1">
                <a:solidFill>
                  <a:srgbClr val="92D050"/>
                </a:solidFill>
              </a:rPr>
              <a:t>S</a:t>
            </a:r>
            <a:r>
              <a:rPr lang="it-IT" dirty="0">
                <a:solidFill>
                  <a:srgbClr val="92D050"/>
                </a:solidFill>
              </a:rPr>
              <a:t>/</a:t>
            </a:r>
            <a:r>
              <a:rPr lang="it-IT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)</a:t>
            </a:r>
            <a:r>
              <a:rPr lang="it-IT" baseline="-25000" dirty="0" err="1">
                <a:solidFill>
                  <a:srgbClr val="92D050"/>
                </a:solidFill>
              </a:rPr>
              <a:t>min</a:t>
            </a:r>
            <a:r>
              <a:rPr lang="it-IT" dirty="0">
                <a:solidFill>
                  <a:srgbClr val="92D050"/>
                </a:solidFill>
              </a:rPr>
              <a:t> </a:t>
            </a:r>
            <a:r>
              <a:rPr lang="it-IT" dirty="0"/>
              <a:t>e quello effettivo </a:t>
            </a:r>
            <a:r>
              <a:rPr lang="it-IT" dirty="0">
                <a:solidFill>
                  <a:srgbClr val="92D050"/>
                </a:solidFill>
              </a:rPr>
              <a:t>(</a:t>
            </a:r>
            <a:r>
              <a:rPr lang="it-IT" dirty="0" err="1">
                <a:solidFill>
                  <a:srgbClr val="92D050"/>
                </a:solidFill>
              </a:rPr>
              <a:t>S</a:t>
            </a:r>
            <a:r>
              <a:rPr lang="it-IT" dirty="0">
                <a:solidFill>
                  <a:srgbClr val="92D050"/>
                </a:solidFill>
              </a:rPr>
              <a:t>/</a:t>
            </a:r>
            <a:r>
              <a:rPr lang="it-IT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)</a:t>
            </a:r>
            <a:r>
              <a:rPr lang="it-IT" baseline="-25000" dirty="0" err="1">
                <a:solidFill>
                  <a:srgbClr val="92D050"/>
                </a:solidFill>
              </a:rPr>
              <a:t>eff</a:t>
            </a:r>
            <a:r>
              <a:rPr lang="it-IT" dirty="0"/>
              <a:t>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2" y="936839"/>
            <a:ext cx="1307088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2F8FE6-713B-5E49-9355-20796461470F}"/>
              </a:ext>
            </a:extLst>
          </p:cNvPr>
          <p:cNvSpPr txBox="1"/>
          <p:nvPr/>
        </p:nvSpPr>
        <p:spPr>
          <a:xfrm>
            <a:off x="4280289" y="370048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C5A472D-9AAF-9949-AA26-2863AAB4DF04}"/>
              </a:ext>
            </a:extLst>
          </p:cNvPr>
          <p:cNvSpPr txBox="1"/>
          <p:nvPr/>
        </p:nvSpPr>
        <p:spPr>
          <a:xfrm>
            <a:off x="7029349" y="1675503"/>
            <a:ext cx="231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FS = FD + SD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8EB8366-63E9-FD45-BC42-3985EC56EC8B}"/>
              </a:ext>
            </a:extLst>
          </p:cNvPr>
          <p:cNvSpPr txBox="1"/>
          <p:nvPr/>
        </p:nvSpPr>
        <p:spPr>
          <a:xfrm>
            <a:off x="7029349" y="2199869"/>
            <a:ext cx="397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F</a:t>
            </a:r>
            <a:r>
              <a:rPr lang="it-IT" dirty="0">
                <a:solidFill>
                  <a:srgbClr val="FF0000"/>
                </a:solidFill>
              </a:rPr>
              <a:t> * FD= </a:t>
            </a:r>
            <a:r>
              <a:rPr lang="it-IT" dirty="0" err="1">
                <a:solidFill>
                  <a:srgbClr val="FF0000"/>
                </a:solidFill>
              </a:rPr>
              <a:t>S</a:t>
            </a:r>
            <a:r>
              <a:rPr lang="it-IT" dirty="0">
                <a:solidFill>
                  <a:srgbClr val="FF0000"/>
                </a:solidFill>
              </a:rPr>
              <a:t> * SD           </a:t>
            </a:r>
            <a:r>
              <a:rPr lang="it-IT" dirty="0"/>
              <a:t>Regola leva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607F580-BD74-C942-8D63-497E2135F641}"/>
              </a:ext>
            </a:extLst>
          </p:cNvPr>
          <p:cNvSpPr txBox="1"/>
          <p:nvPr/>
        </p:nvSpPr>
        <p:spPr>
          <a:xfrm>
            <a:off x="437883" y="936839"/>
            <a:ext cx="272382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Terzo passaggio,</a:t>
            </a:r>
          </a:p>
          <a:p>
            <a:r>
              <a:rPr lang="it-IT" dirty="0"/>
              <a:t>determinare la quantità</a:t>
            </a:r>
          </a:p>
          <a:p>
            <a:r>
              <a:rPr lang="it-IT" dirty="0"/>
              <a:t>MINIMA di solvente (</a:t>
            </a:r>
            <a:r>
              <a:rPr lang="it-IT" dirty="0" err="1"/>
              <a:t>S</a:t>
            </a:r>
            <a:r>
              <a:rPr lang="it-IT" dirty="0"/>
              <a:t>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41F29-AD24-C942-907D-5C29C105FB45}"/>
              </a:ext>
            </a:extLst>
          </p:cNvPr>
          <p:cNvSpPr txBox="1"/>
          <p:nvPr/>
        </p:nvSpPr>
        <p:spPr>
          <a:xfrm>
            <a:off x="4952272" y="592116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FAA478B-C7DE-E042-9221-C61096AEBA3D}"/>
              </a:ext>
            </a:extLst>
          </p:cNvPr>
          <p:cNvSpPr txBox="1"/>
          <p:nvPr/>
        </p:nvSpPr>
        <p:spPr>
          <a:xfrm>
            <a:off x="7079552" y="2708607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min</a:t>
            </a:r>
            <a:r>
              <a:rPr lang="it-IT" dirty="0"/>
              <a:t>= FD/SD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BE59935-74F1-ED4B-8407-ABA76E26509A}"/>
              </a:ext>
            </a:extLst>
          </p:cNvPr>
          <p:cNvSpPr txBox="1"/>
          <p:nvPr/>
        </p:nvSpPr>
        <p:spPr>
          <a:xfrm>
            <a:off x="7094844" y="3331155"/>
            <a:ext cx="326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92D050"/>
                </a:solidFill>
              </a:rPr>
              <a:t>(</a:t>
            </a:r>
            <a:r>
              <a:rPr lang="it-IT" dirty="0" err="1">
                <a:solidFill>
                  <a:srgbClr val="92D050"/>
                </a:solidFill>
              </a:rPr>
              <a:t>S</a:t>
            </a:r>
            <a:r>
              <a:rPr lang="it-IT" dirty="0">
                <a:solidFill>
                  <a:srgbClr val="92D050"/>
                </a:solidFill>
              </a:rPr>
              <a:t>/</a:t>
            </a:r>
            <a:r>
              <a:rPr lang="it-IT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)</a:t>
            </a:r>
            <a:r>
              <a:rPr lang="it-IT" baseline="-25000" dirty="0" err="1">
                <a:solidFill>
                  <a:srgbClr val="92D050"/>
                </a:solidFill>
              </a:rPr>
              <a:t>min</a:t>
            </a:r>
            <a:r>
              <a:rPr lang="it-IT" dirty="0">
                <a:solidFill>
                  <a:srgbClr val="92D050"/>
                </a:solidFill>
              </a:rPr>
              <a:t>= 32 mm/80 mm= 0,400</a:t>
            </a:r>
            <a:r>
              <a:rPr lang="it-IT" dirty="0"/>
              <a:t>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E1C0DE7-5AE1-944E-B0C6-ACB45EF484B2}"/>
              </a:ext>
            </a:extLst>
          </p:cNvPr>
          <p:cNvSpPr txBox="1"/>
          <p:nvPr/>
        </p:nvSpPr>
        <p:spPr>
          <a:xfrm>
            <a:off x="7165289" y="3845884"/>
            <a:ext cx="312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92D050"/>
                </a:solidFill>
              </a:rPr>
              <a:t>(</a:t>
            </a:r>
            <a:r>
              <a:rPr lang="it-IT" dirty="0" err="1">
                <a:solidFill>
                  <a:srgbClr val="92D050"/>
                </a:solidFill>
              </a:rPr>
              <a:t>S</a:t>
            </a:r>
            <a:r>
              <a:rPr lang="it-IT" dirty="0">
                <a:solidFill>
                  <a:srgbClr val="92D050"/>
                </a:solidFill>
              </a:rPr>
              <a:t>/</a:t>
            </a:r>
            <a:r>
              <a:rPr lang="it-IT" dirty="0" err="1">
                <a:solidFill>
                  <a:srgbClr val="92D050"/>
                </a:solidFill>
              </a:rPr>
              <a:t>F</a:t>
            </a:r>
            <a:r>
              <a:rPr lang="it-IT" dirty="0">
                <a:solidFill>
                  <a:srgbClr val="92D050"/>
                </a:solidFill>
              </a:rPr>
              <a:t>) </a:t>
            </a:r>
            <a:r>
              <a:rPr lang="it-IT" dirty="0" err="1">
                <a:solidFill>
                  <a:srgbClr val="92D050"/>
                </a:solidFill>
              </a:rPr>
              <a:t>eff</a:t>
            </a:r>
            <a:r>
              <a:rPr lang="it-IT" dirty="0">
                <a:solidFill>
                  <a:srgbClr val="92D050"/>
                </a:solidFill>
              </a:rPr>
              <a:t>= 0,400 * 1,5= 0,600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3253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Integrale</Template>
  <TotalTime>340</TotalTime>
  <Words>895</Words>
  <Application>Microsoft Macintosh PowerPoint</Application>
  <PresentationFormat>Widescreen</PresentationFormat>
  <Paragraphs>185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Integrale</vt:lpstr>
      <vt:lpstr>Estrazione S-L correnti incrociate</vt:lpstr>
      <vt:lpstr>Schema di processo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Estrazione S-L correnti incrociate</dc:title>
  <dc:creator>giovanni casavecchia</dc:creator>
  <cp:lastModifiedBy>giovanni casavecchia</cp:lastModifiedBy>
  <cp:revision>50</cp:revision>
  <dcterms:created xsi:type="dcterms:W3CDTF">2020-03-22T07:41:07Z</dcterms:created>
  <dcterms:modified xsi:type="dcterms:W3CDTF">2020-03-23T13:29:47Z</dcterms:modified>
</cp:coreProperties>
</file>