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67"/>
    <p:restoredTop sz="94720"/>
  </p:normalViewPr>
  <p:slideViewPr>
    <p:cSldViewPr snapToGrid="0" snapToObjects="1">
      <p:cViewPr varScale="1">
        <p:scale>
          <a:sx n="215" d="100"/>
          <a:sy n="215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9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7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6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7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1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6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4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6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3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138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5F240FF1-FEB1-4BF8-BFDA-E0094442D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07DEDB-4F09-3249-8A6F-8C5286DBD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26" y="1419225"/>
            <a:ext cx="4320227" cy="2395117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ESTRAZIONE SOLIDO- LIQUIDO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307AD2-72E0-0442-AD6A-7CE0EEE3A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126" y="3824577"/>
            <a:ext cx="4320228" cy="1614198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Prima PARTE</a:t>
            </a:r>
          </a:p>
          <a:p>
            <a:endParaRPr lang="it-IT" sz="1800" dirty="0">
              <a:solidFill>
                <a:srgbClr val="FFFFFF">
                  <a:alpha val="75000"/>
                </a:srgbClr>
              </a:solidFill>
            </a:endParaRPr>
          </a:p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72407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2AE33-4EBE-D84F-9D0B-FC3AC9510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66192"/>
            <a:ext cx="11029615" cy="755614"/>
          </a:xfrm>
        </p:spPr>
        <p:txBody>
          <a:bodyPr>
            <a:normAutofit fontScale="90000"/>
          </a:bodyPr>
          <a:lstStyle/>
          <a:p>
            <a:r>
              <a:rPr lang="it-IT" dirty="0"/>
              <a:t>Cos’è l’estrazione solido-liquido (S-L) o Lisciviazione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169F6D-3211-8C4A-8E09-27535B4A7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881" y="2173998"/>
            <a:ext cx="11029615" cy="1768610"/>
          </a:xfrm>
        </p:spPr>
        <p:txBody>
          <a:bodyPr>
            <a:normAutofit fontScale="32500" lnSpcReduction="20000"/>
          </a:bodyPr>
          <a:lstStyle/>
          <a:p>
            <a:endParaRPr lang="it-IT" sz="3700" dirty="0"/>
          </a:p>
          <a:p>
            <a:pPr algn="ctr"/>
            <a:r>
              <a:rPr lang="it-IT" sz="5000" dirty="0"/>
              <a:t>L'estrazione solido-liquido, detta anche </a:t>
            </a:r>
            <a:r>
              <a:rPr lang="it-IT" sz="5000" b="1" dirty="0"/>
              <a:t>lisciviazione</a:t>
            </a:r>
            <a:r>
              <a:rPr lang="it-IT" sz="5000" dirty="0"/>
              <a:t>, è l'operazione mediante la quale un</a:t>
            </a:r>
          </a:p>
          <a:p>
            <a:pPr algn="ctr"/>
            <a:r>
              <a:rPr lang="it-IT" sz="5000" dirty="0"/>
              <a:t> soluto disperso </a:t>
            </a:r>
            <a:r>
              <a:rPr lang="it-IT" sz="5000" b="1" dirty="0"/>
              <a:t>matrice solida inerte </a:t>
            </a:r>
            <a:r>
              <a:rPr lang="it-IT" sz="5000" dirty="0"/>
              <a:t>(</a:t>
            </a:r>
            <a:r>
              <a:rPr lang="it-IT" sz="5000" dirty="0" err="1"/>
              <a:t>cioÈ</a:t>
            </a:r>
            <a:r>
              <a:rPr lang="it-IT" sz="5000" dirty="0"/>
              <a:t> senza alcuna </a:t>
            </a:r>
            <a:r>
              <a:rPr lang="it-IT" sz="5000" dirty="0" err="1"/>
              <a:t>affinitÁ</a:t>
            </a:r>
            <a:r>
              <a:rPr lang="it-IT" sz="5000" dirty="0"/>
              <a:t> per il soluto) viene</a:t>
            </a:r>
          </a:p>
          <a:p>
            <a:pPr algn="ctr"/>
            <a:r>
              <a:rPr lang="it-IT" sz="5000" dirty="0"/>
              <a:t> estratto mediante solvente liquido, anch'esso inerte.</a:t>
            </a:r>
            <a:br>
              <a:rPr lang="it-IT" sz="5000" dirty="0"/>
            </a:b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19033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CDB5F79-E4B4-A646-8BE7-E16B38C27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45" y="3003317"/>
            <a:ext cx="5621730" cy="216369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3C7F81-A0FB-2440-A876-C2489E057768}"/>
              </a:ext>
            </a:extLst>
          </p:cNvPr>
          <p:cNvSpPr txBox="1"/>
          <p:nvPr/>
        </p:nvSpPr>
        <p:spPr>
          <a:xfrm>
            <a:off x="694705" y="1211283"/>
            <a:ext cx="3514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B0F0"/>
                </a:solidFill>
              </a:rPr>
              <a:t>Cosa significa?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89CEFF0-E6CF-5148-AA7D-A00894AD67C1}"/>
              </a:ext>
            </a:extLst>
          </p:cNvPr>
          <p:cNvSpPr txBox="1"/>
          <p:nvPr/>
        </p:nvSpPr>
        <p:spPr>
          <a:xfrm>
            <a:off x="5929868" y="1198817"/>
            <a:ext cx="616867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Modello fenomenologico dell’estrazione solido-liquido </a:t>
            </a:r>
          </a:p>
          <a:p>
            <a:endParaRPr lang="it-IT" dirty="0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4362AE65-E104-9843-A4DB-DF1067A02D9A}"/>
              </a:ext>
            </a:extLst>
          </p:cNvPr>
          <p:cNvCxnSpPr/>
          <p:nvPr/>
        </p:nvCxnSpPr>
        <p:spPr>
          <a:xfrm>
            <a:off x="9280567" y="1983179"/>
            <a:ext cx="0" cy="1015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BFDB7C1-F4E3-FD45-A95E-69E4307E600C}"/>
              </a:ext>
            </a:extLst>
          </p:cNvPr>
          <p:cNvSpPr txBox="1"/>
          <p:nvPr/>
        </p:nvSpPr>
        <p:spPr>
          <a:xfrm>
            <a:off x="240726" y="2503009"/>
            <a:ext cx="6792244" cy="31547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dirty="0"/>
              <a:t>Quando un solvente viene aggiunto ad un solido </a:t>
            </a:r>
          </a:p>
          <a:p>
            <a:r>
              <a:rPr lang="it-IT" sz="1100" dirty="0"/>
              <a:t>che contiene un soluto avvengo in sequenza questi fenomeni:</a:t>
            </a:r>
          </a:p>
          <a:p>
            <a:endParaRPr lang="it-IT" sz="1100" dirty="0"/>
          </a:p>
          <a:p>
            <a:pPr marL="228600" indent="-228600">
              <a:buAutoNum type="arabicParenR"/>
            </a:pPr>
            <a:r>
              <a:rPr lang="it-IT" sz="1100" dirty="0"/>
              <a:t>diffusione del solvente verso la superficie del solido (</a:t>
            </a:r>
            <a:r>
              <a:rPr lang="it-IT" sz="1100" dirty="0">
                <a:solidFill>
                  <a:srgbClr val="FF0000"/>
                </a:solidFill>
              </a:rPr>
              <a:t>strato limite</a:t>
            </a:r>
            <a:r>
              <a:rPr lang="it-IT" sz="1100" dirty="0"/>
              <a:t>);</a:t>
            </a:r>
          </a:p>
          <a:p>
            <a:endParaRPr lang="it-IT" sz="1100" dirty="0"/>
          </a:p>
          <a:p>
            <a:r>
              <a:rPr lang="it-IT" sz="1100" dirty="0"/>
              <a:t>2) il solvente penetra nel solido bagnandolo e riempiendo tutte </a:t>
            </a:r>
          </a:p>
          <a:p>
            <a:r>
              <a:rPr lang="it-IT" sz="1100" dirty="0"/>
              <a:t>le microporosità in esso contenute e finendo per costituire al suo interno una fase </a:t>
            </a:r>
          </a:p>
          <a:p>
            <a:r>
              <a:rPr lang="it-IT" sz="1100" dirty="0"/>
              <a:t>continua </a:t>
            </a:r>
          </a:p>
          <a:p>
            <a:endParaRPr lang="it-IT" sz="1100" dirty="0"/>
          </a:p>
          <a:p>
            <a:r>
              <a:rPr lang="it-IT" sz="1100" dirty="0"/>
              <a:t>3) il soluto disperso nel solido si scioglie nel </a:t>
            </a:r>
          </a:p>
          <a:p>
            <a:r>
              <a:rPr lang="it-IT" sz="1100" dirty="0"/>
              <a:t>solvente creando così, all'interno del solido, una soluzione concentrata in soluto; </a:t>
            </a:r>
          </a:p>
          <a:p>
            <a:endParaRPr lang="it-IT" sz="1100" dirty="0"/>
          </a:p>
          <a:p>
            <a:r>
              <a:rPr lang="it-IT" sz="1100" dirty="0"/>
              <a:t>4) La differenza di concentrazione del soluto nella soluzione concentrata (interna al solido) </a:t>
            </a:r>
          </a:p>
          <a:p>
            <a:r>
              <a:rPr lang="it-IT" sz="1100" dirty="0"/>
              <a:t>e il solvente all’esterno genera una diffusione del soluto verso l'esterno (</a:t>
            </a:r>
            <a:r>
              <a:rPr lang="it-IT" sz="1100" dirty="0">
                <a:solidFill>
                  <a:srgbClr val="FF0000"/>
                </a:solidFill>
              </a:rPr>
              <a:t>gradiente concentrazione</a:t>
            </a:r>
            <a:r>
              <a:rPr lang="it-IT" sz="1100" dirty="0"/>
              <a:t>); </a:t>
            </a:r>
          </a:p>
          <a:p>
            <a:endParaRPr lang="it-IT" sz="1100" dirty="0"/>
          </a:p>
          <a:p>
            <a:r>
              <a:rPr lang="it-IT" sz="1100" dirty="0"/>
              <a:t>5) diffusione del soluto attraverso lo strato limite nella massa della solvente iniziale.</a:t>
            </a:r>
            <a:br>
              <a:rPr lang="it-IT" sz="1100" dirty="0"/>
            </a:br>
            <a:endParaRPr lang="it-IT" sz="1100" dirty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5157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B0677-13E1-AE40-9C30-514341FD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Quando termina il processo?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82688C-EB60-3A40-9289-AE33A1A3CF2A}"/>
              </a:ext>
            </a:extLst>
          </p:cNvPr>
          <p:cNvSpPr txBox="1"/>
          <p:nvPr/>
        </p:nvSpPr>
        <p:spPr>
          <a:xfrm>
            <a:off x="1019673" y="1997901"/>
            <a:ext cx="978825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/>
              <a:t>La diffusione si arresta quando la concentrazione del soluto è </a:t>
            </a:r>
          </a:p>
          <a:p>
            <a:pPr algn="ctr"/>
            <a:r>
              <a:rPr lang="it-IT" sz="2400" dirty="0"/>
              <a:t>la stessa nella soluzione che imbibisce (bagna) il solido e in quella </a:t>
            </a:r>
          </a:p>
          <a:p>
            <a:pPr algn="ctr"/>
            <a:r>
              <a:rPr lang="it-IT" sz="2400" dirty="0"/>
              <a:t>che bagna esternamente il solido.</a:t>
            </a:r>
            <a:br>
              <a:rPr lang="it-IT" sz="2400" dirty="0"/>
            </a:br>
            <a:endParaRPr lang="it-IT" sz="2400" dirty="0"/>
          </a:p>
          <a:p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F677F856-7B9E-E548-95BC-42D38F3DDA0F}"/>
              </a:ext>
            </a:extLst>
          </p:cNvPr>
          <p:cNvCxnSpPr/>
          <p:nvPr/>
        </p:nvCxnSpPr>
        <p:spPr>
          <a:xfrm>
            <a:off x="5913801" y="3429000"/>
            <a:ext cx="0" cy="986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DB2873-FF49-3641-B146-4EA5CAF83BDB}"/>
              </a:ext>
            </a:extLst>
          </p:cNvPr>
          <p:cNvSpPr txBox="1"/>
          <p:nvPr/>
        </p:nvSpPr>
        <p:spPr>
          <a:xfrm>
            <a:off x="1106234" y="4770679"/>
            <a:ext cx="961513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dirty="0"/>
              <a:t>Il fenomeno si arresta quando non c’è più un </a:t>
            </a:r>
            <a:r>
              <a:rPr lang="it-IT" dirty="0">
                <a:solidFill>
                  <a:srgbClr val="00B0F0"/>
                </a:solidFill>
              </a:rPr>
              <a:t>gradiente di concentrazione</a:t>
            </a:r>
            <a:r>
              <a:rPr lang="it-IT" dirty="0"/>
              <a:t>, cioè quando</a:t>
            </a:r>
          </a:p>
          <a:p>
            <a:pPr algn="ctr"/>
            <a:r>
              <a:rPr lang="it-IT" dirty="0"/>
              <a:t>la differenza di concentrazione tra l’interno (matrice solida + solvente + soluto) </a:t>
            </a:r>
          </a:p>
          <a:p>
            <a:pPr algn="ctr"/>
            <a:r>
              <a:rPr lang="it-IT" dirty="0"/>
              <a:t>e lo strato esterno è zero!</a:t>
            </a:r>
          </a:p>
        </p:txBody>
      </p:sp>
    </p:spTree>
    <p:extLst>
      <p:ext uri="{BB962C8B-B14F-4D97-AF65-F5344CB8AC3E}">
        <p14:creationId xmlns:p14="http://schemas.microsoft.com/office/powerpoint/2010/main" val="111903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D6187AB-B39A-C343-AADD-6B1EFBCC4A15}"/>
              </a:ext>
            </a:extLst>
          </p:cNvPr>
          <p:cNvSpPr txBox="1"/>
          <p:nvPr/>
        </p:nvSpPr>
        <p:spPr>
          <a:xfrm>
            <a:off x="410107" y="1196236"/>
            <a:ext cx="10491975" cy="43094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2000" dirty="0"/>
              <a:t>Dopo aver raggiunto tale condizione di equilibrio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si procede alla </a:t>
            </a:r>
            <a:r>
              <a:rPr lang="it-IT" sz="2000" dirty="0">
                <a:solidFill>
                  <a:srgbClr val="00B0F0"/>
                </a:solidFill>
              </a:rPr>
              <a:t>separazione meccanica della soluzione dai solidi inerti</a:t>
            </a:r>
            <a:r>
              <a:rPr lang="it-IT" sz="2000" dirty="0"/>
              <a:t> (matrice).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Questa operazione può essere fatta con una semplice operazione di sgrondatura o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per filtrazione o centrifugazione o spremitura.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Se, in questa fase, fosse possibile separare tutta la soluzione dai solidi inerti,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tutto il soluto risulterebbe estratto e l'operazione sarebbe così conclusa con una resa </a:t>
            </a:r>
          </a:p>
          <a:p>
            <a:pPr algn="ctr">
              <a:lnSpc>
                <a:spcPct val="200000"/>
              </a:lnSpc>
            </a:pPr>
            <a:r>
              <a:rPr lang="it-IT" sz="2000" dirty="0"/>
              <a:t>di estrazione del 100%</a:t>
            </a:r>
          </a:p>
        </p:txBody>
      </p:sp>
    </p:spTree>
    <p:extLst>
      <p:ext uri="{BB962C8B-B14F-4D97-AF65-F5344CB8AC3E}">
        <p14:creationId xmlns:p14="http://schemas.microsoft.com/office/powerpoint/2010/main" val="349964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55997A-2645-3948-83BE-443F16002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658057"/>
          </a:xfrm>
        </p:spPr>
        <p:txBody>
          <a:bodyPr/>
          <a:lstStyle/>
          <a:p>
            <a:r>
              <a:rPr lang="it-IT" dirty="0"/>
              <a:t>Quali sono gli impieghi estrazione S-L?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FEE0D39-0B05-0A45-ADE9-CDA310C4E718}"/>
              </a:ext>
            </a:extLst>
          </p:cNvPr>
          <p:cNvSpPr txBox="1"/>
          <p:nvPr/>
        </p:nvSpPr>
        <p:spPr>
          <a:xfrm>
            <a:off x="290601" y="3425868"/>
            <a:ext cx="1061777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2000" dirty="0">
                <a:solidFill>
                  <a:schemeClr val="bg1"/>
                </a:solidFill>
              </a:rPr>
              <a:t>L’estrazione solido liquida ha sempre trovato una varietà di applicazioni spesso </a:t>
            </a:r>
          </a:p>
          <a:p>
            <a:pPr algn="ctr">
              <a:lnSpc>
                <a:spcPct val="200000"/>
              </a:lnSpc>
            </a:pPr>
            <a:r>
              <a:rPr lang="it-IT" sz="2000" dirty="0">
                <a:solidFill>
                  <a:schemeClr val="bg1"/>
                </a:solidFill>
              </a:rPr>
              <a:t>chiamate con termini diversi, oltre a </a:t>
            </a:r>
            <a:r>
              <a:rPr lang="it-IT" sz="2000" dirty="0">
                <a:solidFill>
                  <a:srgbClr val="FF0000"/>
                </a:solidFill>
              </a:rPr>
              <a:t>lisciviazione</a:t>
            </a:r>
            <a:r>
              <a:rPr lang="it-IT" sz="2000" dirty="0">
                <a:solidFill>
                  <a:schemeClr val="bg1"/>
                </a:solidFill>
              </a:rPr>
              <a:t>, come </a:t>
            </a:r>
            <a:r>
              <a:rPr lang="it-IT" sz="2000" dirty="0">
                <a:solidFill>
                  <a:srgbClr val="FF0000"/>
                </a:solidFill>
              </a:rPr>
              <a:t>percolazione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  <a:r>
              <a:rPr lang="it-IT" sz="2000" dirty="0">
                <a:solidFill>
                  <a:srgbClr val="FF0000"/>
                </a:solidFill>
              </a:rPr>
              <a:t>lavaggio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</a:p>
          <a:p>
            <a:pPr algn="ctr">
              <a:lnSpc>
                <a:spcPct val="200000"/>
              </a:lnSpc>
            </a:pPr>
            <a:r>
              <a:rPr lang="it-IT" sz="2000" dirty="0">
                <a:solidFill>
                  <a:srgbClr val="FF0000"/>
                </a:solidFill>
              </a:rPr>
              <a:t>digestione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  <a:r>
              <a:rPr lang="it-IT" sz="2000" dirty="0">
                <a:solidFill>
                  <a:srgbClr val="FF0000"/>
                </a:solidFill>
              </a:rPr>
              <a:t>infusione</a:t>
            </a:r>
            <a:r>
              <a:rPr lang="it-IT" sz="2000" dirty="0">
                <a:solidFill>
                  <a:schemeClr val="bg1"/>
                </a:solidFill>
              </a:rPr>
              <a:t>, ecc.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1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D6187AB-B39A-C343-AADD-6B1EFBCC4A15}"/>
              </a:ext>
            </a:extLst>
          </p:cNvPr>
          <p:cNvSpPr txBox="1"/>
          <p:nvPr/>
        </p:nvSpPr>
        <p:spPr>
          <a:xfrm>
            <a:off x="433485" y="764089"/>
            <a:ext cx="4629794" cy="17516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1400" b="1" dirty="0">
                <a:solidFill>
                  <a:srgbClr val="00B0F0"/>
                </a:solidFill>
              </a:rPr>
              <a:t>Oli vegetali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Solido</a:t>
            </a:r>
            <a:r>
              <a:rPr lang="it-IT" sz="1400" dirty="0"/>
              <a:t> (matrice solida): costituenti solidi dei semi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Soluto</a:t>
            </a:r>
            <a:r>
              <a:rPr lang="it-IT" sz="1400" dirty="0"/>
              <a:t>: olio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Solvente</a:t>
            </a:r>
            <a:r>
              <a:rPr lang="it-IT" sz="1400" dirty="0"/>
              <a:t>: solventi organici, soprattutto esano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FC74265-0EAA-0A4A-B41E-5481DCA417AD}"/>
              </a:ext>
            </a:extLst>
          </p:cNvPr>
          <p:cNvSpPr txBox="1"/>
          <p:nvPr/>
        </p:nvSpPr>
        <p:spPr>
          <a:xfrm>
            <a:off x="433485" y="3790628"/>
            <a:ext cx="5743880" cy="159774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rgbClr val="00B0F0"/>
                </a:solidFill>
              </a:rPr>
              <a:t>	</a:t>
            </a:r>
            <a:r>
              <a:rPr lang="it-IT" sz="1400" b="1" dirty="0">
                <a:solidFill>
                  <a:schemeClr val="accent6"/>
                </a:solidFill>
              </a:rPr>
              <a:t>Zucchero (di barbabietola o di canna)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endParaRPr lang="it-IT" sz="1400" dirty="0">
              <a:solidFill>
                <a:schemeClr val="accent6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Solido</a:t>
            </a:r>
            <a:r>
              <a:rPr lang="it-IT" sz="1400" dirty="0"/>
              <a:t> (matrice solida): costituenti solidi dei tessuti saccariferi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Soluto</a:t>
            </a:r>
            <a:r>
              <a:rPr lang="it-IT" sz="1400" dirty="0"/>
              <a:t>: saccarosio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Solvente</a:t>
            </a:r>
            <a:r>
              <a:rPr lang="it-IT" sz="1400" dirty="0"/>
              <a:t>: acqua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FDC409-2E9C-2B41-BA41-B75FE5FAED6C}"/>
              </a:ext>
            </a:extLst>
          </p:cNvPr>
          <p:cNvSpPr txBox="1"/>
          <p:nvPr/>
        </p:nvSpPr>
        <p:spPr>
          <a:xfrm>
            <a:off x="5347785" y="796201"/>
            <a:ext cx="6410729" cy="19670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rgbClr val="00B0F0"/>
                </a:solidFill>
              </a:rPr>
              <a:t>		</a:t>
            </a:r>
            <a:r>
              <a:rPr lang="it-IT" sz="1400" b="1" dirty="0">
                <a:solidFill>
                  <a:srgbClr val="7030A0"/>
                </a:solidFill>
              </a:rPr>
              <a:t>Estratti aromatici</a:t>
            </a:r>
            <a:endParaRPr lang="it-IT" sz="1400" dirty="0">
              <a:solidFill>
                <a:srgbClr val="7030A0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Solido</a:t>
            </a:r>
            <a:r>
              <a:rPr lang="it-IT" sz="1400" dirty="0"/>
              <a:t> (matrice solida): parti solide piante officinali (foglie, radici, fiori,</a:t>
            </a:r>
          </a:p>
          <a:p>
            <a:pPr>
              <a:lnSpc>
                <a:spcPct val="200000"/>
              </a:lnSpc>
            </a:pPr>
            <a:r>
              <a:rPr lang="it-IT" sz="1400" dirty="0"/>
              <a:t>frutti, ecc.)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Soluto</a:t>
            </a:r>
            <a:r>
              <a:rPr lang="it-IT" sz="1400" dirty="0"/>
              <a:t>: varie sostanze chimiche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Solvente</a:t>
            </a:r>
            <a:r>
              <a:rPr lang="it-IT" sz="1400" dirty="0"/>
              <a:t>: acqua, alcol o altri solventi organici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A2CE02C-CED6-1948-869B-AF4270306E19}"/>
              </a:ext>
            </a:extLst>
          </p:cNvPr>
          <p:cNvSpPr txBox="1"/>
          <p:nvPr/>
        </p:nvSpPr>
        <p:spPr>
          <a:xfrm>
            <a:off x="6288724" y="3790628"/>
            <a:ext cx="5070619" cy="20286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rgbClr val="00B0F0"/>
                </a:solidFill>
              </a:rPr>
              <a:t>	</a:t>
            </a:r>
            <a:r>
              <a:rPr lang="it-IT" sz="1400" b="1" dirty="0">
                <a:solidFill>
                  <a:schemeClr val="bg2">
                    <a:lumMod val="10000"/>
                  </a:schemeClr>
                </a:solidFill>
              </a:rPr>
              <a:t>Infusi (</a:t>
            </a:r>
            <a:r>
              <a:rPr lang="it-IT" sz="1400" b="1" dirty="0" err="1">
                <a:solidFill>
                  <a:schemeClr val="bg2">
                    <a:lumMod val="10000"/>
                  </a:schemeClr>
                </a:solidFill>
              </a:rPr>
              <a:t>thé</a:t>
            </a:r>
            <a:r>
              <a:rPr lang="it-IT" sz="1400" b="1" dirty="0">
                <a:solidFill>
                  <a:schemeClr val="bg2">
                    <a:lumMod val="10000"/>
                  </a:schemeClr>
                </a:solidFill>
              </a:rPr>
              <a:t>, caffè, ecc.)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Solido</a:t>
            </a:r>
            <a:r>
              <a:rPr lang="it-IT" sz="1400" dirty="0"/>
              <a:t> (matrice solida): parti solide piante (foglie, fiori,</a:t>
            </a:r>
          </a:p>
          <a:p>
            <a:pPr>
              <a:lnSpc>
                <a:spcPct val="200000"/>
              </a:lnSpc>
            </a:pPr>
            <a:r>
              <a:rPr lang="it-IT" sz="1400" dirty="0"/>
              <a:t>frutti, ecc.)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Soluto</a:t>
            </a:r>
            <a:r>
              <a:rPr lang="it-IT" sz="1400" dirty="0"/>
              <a:t>: sostanze solubili aromatiche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400" b="1" dirty="0"/>
              <a:t>Solvente</a:t>
            </a:r>
            <a:r>
              <a:rPr lang="it-IT" sz="1400" dirty="0"/>
              <a:t>: acqua (calda)</a:t>
            </a:r>
          </a:p>
        </p:txBody>
      </p:sp>
    </p:spTree>
    <p:extLst>
      <p:ext uri="{BB962C8B-B14F-4D97-AF65-F5344CB8AC3E}">
        <p14:creationId xmlns:p14="http://schemas.microsoft.com/office/powerpoint/2010/main" val="37924035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23C27"/>
      </a:dk2>
      <a:lt2>
        <a:srgbClr val="E8E5E2"/>
      </a:lt2>
      <a:accent1>
        <a:srgbClr val="53A8EB"/>
      </a:accent1>
      <a:accent2>
        <a:srgbClr val="36B3B6"/>
      </a:accent2>
      <a:accent3>
        <a:srgbClr val="33B582"/>
      </a:accent3>
      <a:accent4>
        <a:srgbClr val="2EB949"/>
      </a:accent4>
      <a:accent5>
        <a:srgbClr val="52B834"/>
      </a:accent5>
      <a:accent6>
        <a:srgbClr val="85AF3A"/>
      </a:accent6>
      <a:hlink>
        <a:srgbClr val="A0795A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492</Words>
  <Application>Microsoft Macintosh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Univers</vt:lpstr>
      <vt:lpstr>Univers Condensed</vt:lpstr>
      <vt:lpstr>Wingdings 2</vt:lpstr>
      <vt:lpstr>DividendVTI</vt:lpstr>
      <vt:lpstr>ESTRAZIONE SOLIDO- LIQUIDO</vt:lpstr>
      <vt:lpstr>Cos’è l’estrazione solido-liquido (S-L) o Lisciviazione</vt:lpstr>
      <vt:lpstr>Presentazione standard di PowerPoint</vt:lpstr>
      <vt:lpstr>Quando termina il processo?</vt:lpstr>
      <vt:lpstr>Presentazione standard di PowerPoint</vt:lpstr>
      <vt:lpstr>Quali sono gli impieghi estrazione S-L?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ASTRAZIONE SOLIDO- LIQUIDO</dc:title>
  <dc:creator>giovanni casavecchia</dc:creator>
  <cp:lastModifiedBy>giovanni casavecchia</cp:lastModifiedBy>
  <cp:revision>26</cp:revision>
  <dcterms:created xsi:type="dcterms:W3CDTF">2020-03-11T07:44:43Z</dcterms:created>
  <dcterms:modified xsi:type="dcterms:W3CDTF">2020-04-03T14:05:01Z</dcterms:modified>
</cp:coreProperties>
</file>