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56" r:id="rId2"/>
    <p:sldId id="265" r:id="rId3"/>
    <p:sldId id="266" r:id="rId4"/>
    <p:sldId id="267" r:id="rId5"/>
    <p:sldId id="263" r:id="rId6"/>
    <p:sldId id="264" r:id="rId7"/>
    <p:sldId id="258" r:id="rId8"/>
    <p:sldId id="268" r:id="rId9"/>
    <p:sldId id="269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77"/>
    <p:restoredTop sz="94720"/>
  </p:normalViewPr>
  <p:slideViewPr>
    <p:cSldViewPr snapToGrid="0" snapToObjects="1">
      <p:cViewPr varScale="1">
        <p:scale>
          <a:sx n="214" d="100"/>
          <a:sy n="214" d="100"/>
        </p:scale>
        <p:origin x="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49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7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6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9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7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1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6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4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6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3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138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9" r:id="rId6"/>
    <p:sldLayoutId id="2147483694" r:id="rId7"/>
    <p:sldLayoutId id="2147483695" r:id="rId8"/>
    <p:sldLayoutId id="2147483696" r:id="rId9"/>
    <p:sldLayoutId id="2147483698" r:id="rId10"/>
    <p:sldLayoutId id="2147483697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gio.casavecchia@fastwebnet.i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875485B9-8EE1-447A-9C08-F7D6B532A8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5F240FF1-FEB1-4BF8-BFDA-E0094442D6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88"/>
          </a:xfrm>
          <a:prstGeom prst="rect">
            <a:avLst/>
          </a:prstGeom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B963707F-B98C-4143-AFCF-D6B56C975C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05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D2DFBB-460D-4ECB-BD76-509C99DAD6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583" y="601197"/>
            <a:ext cx="5009388" cy="578936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807DEDB-4F09-3249-8A6F-8C5286DBD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126" y="1419225"/>
            <a:ext cx="4320227" cy="2395117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FFFFFF"/>
                </a:solidFill>
              </a:rPr>
              <a:t>ESTRAZIONE SOLIDO- LIQUIDO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F307AD2-72E0-0442-AD6A-7CE0EEE3A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126" y="3824577"/>
            <a:ext cx="4320228" cy="1614198"/>
          </a:xfrm>
        </p:spPr>
        <p:txBody>
          <a:bodyPr>
            <a:normAutofit fontScale="92500" lnSpcReduction="10000"/>
          </a:bodyPr>
          <a:lstStyle/>
          <a:p>
            <a:r>
              <a:rPr lang="it-IT" sz="1800" dirty="0">
                <a:solidFill>
                  <a:srgbClr val="FFFFFF">
                    <a:alpha val="75000"/>
                  </a:srgbClr>
                </a:solidFill>
              </a:rPr>
              <a:t>Parte 2</a:t>
            </a:r>
          </a:p>
          <a:p>
            <a:r>
              <a:rPr lang="it-IT" sz="1800" dirty="0">
                <a:solidFill>
                  <a:srgbClr val="FFFFFF">
                    <a:alpha val="75000"/>
                  </a:srgbClr>
                </a:solidFill>
              </a:rPr>
              <a:t>Il bilancio di materia</a:t>
            </a:r>
          </a:p>
          <a:p>
            <a:endParaRPr lang="it-IT" sz="1800" dirty="0">
              <a:solidFill>
                <a:srgbClr val="FFFFFF">
                  <a:alpha val="75000"/>
                </a:srgbClr>
              </a:solidFill>
            </a:endParaRPr>
          </a:p>
          <a:p>
            <a:r>
              <a:rPr lang="it-IT" sz="1800" dirty="0">
                <a:solidFill>
                  <a:srgbClr val="FFFFFF">
                    <a:alpha val="75000"/>
                  </a:srgbClr>
                </a:solidFill>
              </a:rPr>
              <a:t>Giovanni Casavecchia</a:t>
            </a:r>
          </a:p>
        </p:txBody>
      </p:sp>
    </p:spTree>
    <p:extLst>
      <p:ext uri="{BB962C8B-B14F-4D97-AF65-F5344CB8AC3E}">
        <p14:creationId xmlns:p14="http://schemas.microsoft.com/office/powerpoint/2010/main" val="72407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5BD2013-7608-8640-8B76-CD7699DB8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1141" y="3793026"/>
            <a:ext cx="5621730" cy="2163690"/>
          </a:xfrm>
          <a:prstGeom prst="rect">
            <a:avLst/>
          </a:prstGeom>
        </p:spPr>
      </p:pic>
      <p:sp>
        <p:nvSpPr>
          <p:cNvPr id="3" name="Titolo 1">
            <a:extLst>
              <a:ext uri="{FF2B5EF4-FFF2-40B4-BE49-F238E27FC236}">
                <a16:creationId xmlns:a16="http://schemas.microsoft.com/office/drawing/2014/main" id="{513212C6-3822-814E-A77B-832D929F9690}"/>
              </a:ext>
            </a:extLst>
          </p:cNvPr>
          <p:cNvSpPr txBox="1">
            <a:spLocks/>
          </p:cNvSpPr>
          <p:nvPr/>
        </p:nvSpPr>
        <p:spPr>
          <a:xfrm>
            <a:off x="581192" y="1066192"/>
            <a:ext cx="11029615" cy="75561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/>
              <a:t>l’estrazione solido-liquido (S-L) o Lisciviazione</a:t>
            </a:r>
            <a:endParaRPr lang="it-IT" dirty="0"/>
          </a:p>
        </p:txBody>
      </p: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1467644C-04AB-074B-A762-86F68447F5D2}"/>
              </a:ext>
            </a:extLst>
          </p:cNvPr>
          <p:cNvSpPr txBox="1">
            <a:spLocks/>
          </p:cNvSpPr>
          <p:nvPr/>
        </p:nvSpPr>
        <p:spPr>
          <a:xfrm>
            <a:off x="581192" y="1940559"/>
            <a:ext cx="7695910" cy="14201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>
            <a:lvl1pPr marL="306000" indent="-30600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3700" dirty="0"/>
          </a:p>
          <a:p>
            <a:pPr marL="0" indent="0" algn="ctr">
              <a:buNone/>
            </a:pPr>
            <a:r>
              <a:rPr lang="it-IT" sz="5000" dirty="0"/>
              <a:t>L'estrazione solido-liquido, detta anche </a:t>
            </a:r>
            <a:r>
              <a:rPr lang="it-IT" sz="5000" b="1" dirty="0"/>
              <a:t>lisciviazione</a:t>
            </a:r>
            <a:r>
              <a:rPr lang="it-IT" sz="5000" dirty="0"/>
              <a:t>, è l'operazione mediante la quale un</a:t>
            </a:r>
          </a:p>
          <a:p>
            <a:pPr marL="0" indent="0" algn="ctr">
              <a:buNone/>
            </a:pPr>
            <a:r>
              <a:rPr lang="it-IT" sz="5000" dirty="0"/>
              <a:t> soluto disperso </a:t>
            </a:r>
            <a:r>
              <a:rPr lang="it-IT" sz="5000" b="1" dirty="0"/>
              <a:t>matrice solida inerte </a:t>
            </a:r>
            <a:r>
              <a:rPr lang="it-IT" sz="5000" dirty="0"/>
              <a:t>è</a:t>
            </a:r>
          </a:p>
          <a:p>
            <a:pPr marL="0" indent="0" algn="ctr">
              <a:buNone/>
            </a:pPr>
            <a:r>
              <a:rPr lang="it-IT" sz="5000" dirty="0"/>
              <a:t> estratto mediante solvente liquido, anch'esso inerte.</a:t>
            </a:r>
            <a:br>
              <a:rPr lang="it-IT" sz="5000" dirty="0"/>
            </a:br>
            <a:endParaRPr lang="it-IT" sz="5000" dirty="0"/>
          </a:p>
        </p:txBody>
      </p:sp>
    </p:spTree>
    <p:extLst>
      <p:ext uri="{BB962C8B-B14F-4D97-AF65-F5344CB8AC3E}">
        <p14:creationId xmlns:p14="http://schemas.microsoft.com/office/powerpoint/2010/main" val="285798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D544E7-334C-384D-9336-F61CBC925B36}"/>
              </a:ext>
            </a:extLst>
          </p:cNvPr>
          <p:cNvSpPr txBox="1">
            <a:spLocks/>
          </p:cNvSpPr>
          <p:nvPr/>
        </p:nvSpPr>
        <p:spPr>
          <a:xfrm>
            <a:off x="581192" y="1066192"/>
            <a:ext cx="11029615" cy="75561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/>
              <a:t>BILANCI DI MATERIA ESTRAZIONE SOLIDO-LIQUIDO</a:t>
            </a:r>
            <a:endParaRPr lang="it-IT" dirty="0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935AC41-F9F2-8B4F-8E6A-2531B75B052D}"/>
              </a:ext>
            </a:extLst>
          </p:cNvPr>
          <p:cNvSpPr/>
          <p:nvPr/>
        </p:nvSpPr>
        <p:spPr>
          <a:xfrm>
            <a:off x="4548250" y="2695698"/>
            <a:ext cx="2737262" cy="2268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MISCUGLIO</a:t>
            </a:r>
            <a:endParaRPr lang="it-IT" baseline="-25000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DF05AA4E-E521-2C4A-B2CE-4043CE388483}"/>
              </a:ext>
            </a:extLst>
          </p:cNvPr>
          <p:cNvCxnSpPr/>
          <p:nvPr/>
        </p:nvCxnSpPr>
        <p:spPr>
          <a:xfrm>
            <a:off x="1080655" y="2517569"/>
            <a:ext cx="2060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A599521-31F1-4B48-979D-2CAC99CE3D0A}"/>
              </a:ext>
            </a:extLst>
          </p:cNvPr>
          <p:cNvCxnSpPr>
            <a:cxnSpLocks/>
          </p:cNvCxnSpPr>
          <p:nvPr/>
        </p:nvCxnSpPr>
        <p:spPr>
          <a:xfrm>
            <a:off x="3141023" y="2517569"/>
            <a:ext cx="1407227" cy="552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8A06F25D-9BE4-2647-9E05-BCF5D01E28AC}"/>
              </a:ext>
            </a:extLst>
          </p:cNvPr>
          <p:cNvCxnSpPr/>
          <p:nvPr/>
        </p:nvCxnSpPr>
        <p:spPr>
          <a:xfrm>
            <a:off x="953985" y="5353792"/>
            <a:ext cx="20603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0AEC9FB-8EC1-BA4D-90C8-BC9FFBADC714}"/>
              </a:ext>
            </a:extLst>
          </p:cNvPr>
          <p:cNvCxnSpPr>
            <a:cxnSpLocks/>
          </p:cNvCxnSpPr>
          <p:nvPr/>
        </p:nvCxnSpPr>
        <p:spPr>
          <a:xfrm flipV="1">
            <a:off x="2993571" y="4720442"/>
            <a:ext cx="1554679" cy="6333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A1BF3B1-ECC4-6E43-A4EE-12C8B4C21A42}"/>
              </a:ext>
            </a:extLst>
          </p:cNvPr>
          <p:cNvCxnSpPr/>
          <p:nvPr/>
        </p:nvCxnSpPr>
        <p:spPr>
          <a:xfrm flipV="1">
            <a:off x="7285512" y="2517569"/>
            <a:ext cx="890649" cy="40969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DEC03EA6-596D-8F48-9489-A39C0A7DB2AE}"/>
              </a:ext>
            </a:extLst>
          </p:cNvPr>
          <p:cNvCxnSpPr/>
          <p:nvPr/>
        </p:nvCxnSpPr>
        <p:spPr>
          <a:xfrm>
            <a:off x="8176161" y="2517569"/>
            <a:ext cx="1763486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A9F6FCC1-310B-044A-A58C-8EA223CAB2CA}"/>
              </a:ext>
            </a:extLst>
          </p:cNvPr>
          <p:cNvCxnSpPr>
            <a:cxnSpLocks/>
          </p:cNvCxnSpPr>
          <p:nvPr/>
        </p:nvCxnSpPr>
        <p:spPr>
          <a:xfrm>
            <a:off x="7285512" y="4659087"/>
            <a:ext cx="754083" cy="5898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FE6CE5FC-5F64-B840-AC62-8C4C5A12F66A}"/>
              </a:ext>
            </a:extLst>
          </p:cNvPr>
          <p:cNvCxnSpPr/>
          <p:nvPr/>
        </p:nvCxnSpPr>
        <p:spPr>
          <a:xfrm>
            <a:off x="8039595" y="5258790"/>
            <a:ext cx="1763486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DA4F2C0-A878-E54E-8B8F-7254C7F7E518}"/>
              </a:ext>
            </a:extLst>
          </p:cNvPr>
          <p:cNvSpPr txBox="1"/>
          <p:nvPr/>
        </p:nvSpPr>
        <p:spPr>
          <a:xfrm>
            <a:off x="953985" y="2045617"/>
            <a:ext cx="2141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ALIMENTAZIONE</a:t>
            </a:r>
            <a:r>
              <a:rPr lang="it-IT" dirty="0"/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E9E8928-C38D-3844-AB57-B932AC269AFD}"/>
              </a:ext>
            </a:extLst>
          </p:cNvPr>
          <p:cNvSpPr txBox="1"/>
          <p:nvPr/>
        </p:nvSpPr>
        <p:spPr>
          <a:xfrm>
            <a:off x="953985" y="481632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SOLVENTE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2C9CBB9-B329-DC49-ABFA-D3365A8DB3AF}"/>
              </a:ext>
            </a:extLst>
          </p:cNvPr>
          <p:cNvSpPr txBox="1"/>
          <p:nvPr/>
        </p:nvSpPr>
        <p:spPr>
          <a:xfrm>
            <a:off x="8286008" y="207408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5"/>
                </a:solidFill>
              </a:rPr>
              <a:t>ESTRATTO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31EC5CC-9803-F346-B9B7-B76FE50934A7}"/>
              </a:ext>
            </a:extLst>
          </p:cNvPr>
          <p:cNvSpPr txBox="1"/>
          <p:nvPr/>
        </p:nvSpPr>
        <p:spPr>
          <a:xfrm>
            <a:off x="8176161" y="477494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7030A0"/>
                </a:solidFill>
              </a:rPr>
              <a:t>RESIDUO</a:t>
            </a:r>
          </a:p>
        </p:txBody>
      </p:sp>
    </p:spTree>
    <p:extLst>
      <p:ext uri="{BB962C8B-B14F-4D97-AF65-F5344CB8AC3E}">
        <p14:creationId xmlns:p14="http://schemas.microsoft.com/office/powerpoint/2010/main" val="348128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D544E7-334C-384D-9336-F61CBC925B36}"/>
              </a:ext>
            </a:extLst>
          </p:cNvPr>
          <p:cNvSpPr txBox="1">
            <a:spLocks/>
          </p:cNvSpPr>
          <p:nvPr/>
        </p:nvSpPr>
        <p:spPr>
          <a:xfrm>
            <a:off x="581192" y="1066192"/>
            <a:ext cx="11029615" cy="75561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/>
              <a:t>BILANCI DI MATERIA ESTRAZIONE SOLIDO-LIQUIDO</a:t>
            </a:r>
            <a:endParaRPr lang="it-IT" dirty="0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935AC41-F9F2-8B4F-8E6A-2531B75B052D}"/>
              </a:ext>
            </a:extLst>
          </p:cNvPr>
          <p:cNvSpPr/>
          <p:nvPr/>
        </p:nvSpPr>
        <p:spPr>
          <a:xfrm>
            <a:off x="4548250" y="2695698"/>
            <a:ext cx="2737262" cy="2268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MISCUGLIO</a:t>
            </a:r>
            <a:endParaRPr lang="it-IT" baseline="-25000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DF05AA4E-E521-2C4A-B2CE-4043CE388483}"/>
              </a:ext>
            </a:extLst>
          </p:cNvPr>
          <p:cNvCxnSpPr/>
          <p:nvPr/>
        </p:nvCxnSpPr>
        <p:spPr>
          <a:xfrm>
            <a:off x="1080655" y="2517569"/>
            <a:ext cx="2060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A599521-31F1-4B48-979D-2CAC99CE3D0A}"/>
              </a:ext>
            </a:extLst>
          </p:cNvPr>
          <p:cNvCxnSpPr>
            <a:cxnSpLocks/>
          </p:cNvCxnSpPr>
          <p:nvPr/>
        </p:nvCxnSpPr>
        <p:spPr>
          <a:xfrm>
            <a:off x="3141023" y="2517569"/>
            <a:ext cx="1407227" cy="552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8A06F25D-9BE4-2647-9E05-BCF5D01E28AC}"/>
              </a:ext>
            </a:extLst>
          </p:cNvPr>
          <p:cNvCxnSpPr/>
          <p:nvPr/>
        </p:nvCxnSpPr>
        <p:spPr>
          <a:xfrm>
            <a:off x="953985" y="5353792"/>
            <a:ext cx="20603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0AEC9FB-8EC1-BA4D-90C8-BC9FFBADC714}"/>
              </a:ext>
            </a:extLst>
          </p:cNvPr>
          <p:cNvCxnSpPr>
            <a:cxnSpLocks/>
          </p:cNvCxnSpPr>
          <p:nvPr/>
        </p:nvCxnSpPr>
        <p:spPr>
          <a:xfrm flipV="1">
            <a:off x="2993571" y="4720442"/>
            <a:ext cx="1554679" cy="6333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A1BF3B1-ECC4-6E43-A4EE-12C8B4C21A42}"/>
              </a:ext>
            </a:extLst>
          </p:cNvPr>
          <p:cNvCxnSpPr/>
          <p:nvPr/>
        </p:nvCxnSpPr>
        <p:spPr>
          <a:xfrm flipV="1">
            <a:off x="7285512" y="2517569"/>
            <a:ext cx="890649" cy="40969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DEC03EA6-596D-8F48-9489-A39C0A7DB2AE}"/>
              </a:ext>
            </a:extLst>
          </p:cNvPr>
          <p:cNvCxnSpPr/>
          <p:nvPr/>
        </p:nvCxnSpPr>
        <p:spPr>
          <a:xfrm>
            <a:off x="8176161" y="2517569"/>
            <a:ext cx="1763486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A9F6FCC1-310B-044A-A58C-8EA223CAB2CA}"/>
              </a:ext>
            </a:extLst>
          </p:cNvPr>
          <p:cNvCxnSpPr>
            <a:cxnSpLocks/>
          </p:cNvCxnSpPr>
          <p:nvPr/>
        </p:nvCxnSpPr>
        <p:spPr>
          <a:xfrm>
            <a:off x="7285512" y="4659087"/>
            <a:ext cx="754083" cy="58980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FE6CE5FC-5F64-B840-AC62-8C4C5A12F66A}"/>
              </a:ext>
            </a:extLst>
          </p:cNvPr>
          <p:cNvCxnSpPr/>
          <p:nvPr/>
        </p:nvCxnSpPr>
        <p:spPr>
          <a:xfrm>
            <a:off x="8039595" y="5258790"/>
            <a:ext cx="1763486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DA4F2C0-A878-E54E-8B8F-7254C7F7E518}"/>
              </a:ext>
            </a:extLst>
          </p:cNvPr>
          <p:cNvSpPr txBox="1"/>
          <p:nvPr/>
        </p:nvSpPr>
        <p:spPr>
          <a:xfrm>
            <a:off x="953985" y="2045617"/>
            <a:ext cx="2141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ALIMENTAZIONE</a:t>
            </a:r>
            <a:r>
              <a:rPr lang="it-IT" dirty="0"/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E9E8928-C38D-3844-AB57-B932AC269AFD}"/>
              </a:ext>
            </a:extLst>
          </p:cNvPr>
          <p:cNvSpPr txBox="1"/>
          <p:nvPr/>
        </p:nvSpPr>
        <p:spPr>
          <a:xfrm>
            <a:off x="953985" y="481632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SOLVENTE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2C9CBB9-B329-DC49-ABFA-D3365A8DB3AF}"/>
              </a:ext>
            </a:extLst>
          </p:cNvPr>
          <p:cNvSpPr txBox="1"/>
          <p:nvPr/>
        </p:nvSpPr>
        <p:spPr>
          <a:xfrm>
            <a:off x="8286008" y="207408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5"/>
                </a:solidFill>
              </a:rPr>
              <a:t>ESTRATTO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31EC5CC-9803-F346-B9B7-B76FE50934A7}"/>
              </a:ext>
            </a:extLst>
          </p:cNvPr>
          <p:cNvSpPr txBox="1"/>
          <p:nvPr/>
        </p:nvSpPr>
        <p:spPr>
          <a:xfrm>
            <a:off x="8176161" y="477494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7030A0"/>
                </a:solidFill>
              </a:rPr>
              <a:t>RESIDUO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37C5030-3531-3A4A-AAB4-8665DD9E8D50}"/>
              </a:ext>
            </a:extLst>
          </p:cNvPr>
          <p:cNvSpPr txBox="1"/>
          <p:nvPr/>
        </p:nvSpPr>
        <p:spPr>
          <a:xfrm>
            <a:off x="601883" y="2793670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soluto + solvente+ inerte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2731121-442F-994A-A21D-FFE97FEA7216}"/>
              </a:ext>
            </a:extLst>
          </p:cNvPr>
          <p:cNvSpPr txBox="1"/>
          <p:nvPr/>
        </p:nvSpPr>
        <p:spPr>
          <a:xfrm>
            <a:off x="630178" y="5521930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soluto + solvente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2A85B52-D181-2143-8817-2A53694804A5}"/>
              </a:ext>
            </a:extLst>
          </p:cNvPr>
          <p:cNvSpPr txBox="1"/>
          <p:nvPr/>
        </p:nvSpPr>
        <p:spPr>
          <a:xfrm>
            <a:off x="8286008" y="2765825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5"/>
                </a:solidFill>
              </a:rPr>
              <a:t>soluto + solvente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5EBCE77-E120-3441-BAFE-B30E488CE398}"/>
              </a:ext>
            </a:extLst>
          </p:cNvPr>
          <p:cNvSpPr txBox="1"/>
          <p:nvPr/>
        </p:nvSpPr>
        <p:spPr>
          <a:xfrm>
            <a:off x="8039595" y="5472511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7030A0"/>
                </a:solidFill>
              </a:rPr>
              <a:t>soluto + solvente+ inerte</a:t>
            </a:r>
          </a:p>
        </p:txBody>
      </p:sp>
    </p:spTree>
    <p:extLst>
      <p:ext uri="{BB962C8B-B14F-4D97-AF65-F5344CB8AC3E}">
        <p14:creationId xmlns:p14="http://schemas.microsoft.com/office/powerpoint/2010/main" val="197403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D544E7-334C-384D-9336-F61CBC925B36}"/>
              </a:ext>
            </a:extLst>
          </p:cNvPr>
          <p:cNvSpPr txBox="1">
            <a:spLocks/>
          </p:cNvSpPr>
          <p:nvPr/>
        </p:nvSpPr>
        <p:spPr>
          <a:xfrm>
            <a:off x="581192" y="758886"/>
            <a:ext cx="11029615" cy="75561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/>
              <a:t>BILANCI DI MATERIA ESTRAZIONE SOLIDO-LIQUIDO</a:t>
            </a:r>
            <a:endParaRPr lang="it-IT" dirty="0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935AC41-F9F2-8B4F-8E6A-2531B75B052D}"/>
              </a:ext>
            </a:extLst>
          </p:cNvPr>
          <p:cNvSpPr/>
          <p:nvPr/>
        </p:nvSpPr>
        <p:spPr>
          <a:xfrm>
            <a:off x="4548250" y="2695698"/>
            <a:ext cx="2737262" cy="2268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M(I,B,C)</a:t>
            </a:r>
          </a:p>
          <a:p>
            <a:pPr algn="ctr"/>
            <a:r>
              <a:rPr lang="it-IT" dirty="0" err="1"/>
              <a:t>x</a:t>
            </a:r>
            <a:r>
              <a:rPr lang="it-IT" baseline="-25000" dirty="0" err="1"/>
              <a:t>M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M</a:t>
            </a:r>
            <a:r>
              <a:rPr lang="it-IT" dirty="0" err="1"/>
              <a:t>,z</a:t>
            </a:r>
            <a:r>
              <a:rPr lang="it-IT" baseline="-25000" dirty="0" err="1"/>
              <a:t>M</a:t>
            </a:r>
            <a:endParaRPr lang="it-IT" baseline="-25000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DF05AA4E-E521-2C4A-B2CE-4043CE388483}"/>
              </a:ext>
            </a:extLst>
          </p:cNvPr>
          <p:cNvCxnSpPr/>
          <p:nvPr/>
        </p:nvCxnSpPr>
        <p:spPr>
          <a:xfrm>
            <a:off x="1080655" y="2517569"/>
            <a:ext cx="2060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A599521-31F1-4B48-979D-2CAC99CE3D0A}"/>
              </a:ext>
            </a:extLst>
          </p:cNvPr>
          <p:cNvCxnSpPr>
            <a:cxnSpLocks/>
          </p:cNvCxnSpPr>
          <p:nvPr/>
        </p:nvCxnSpPr>
        <p:spPr>
          <a:xfrm>
            <a:off x="3141023" y="2517569"/>
            <a:ext cx="1407227" cy="552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8A06F25D-9BE4-2647-9E05-BCF5D01E28AC}"/>
              </a:ext>
            </a:extLst>
          </p:cNvPr>
          <p:cNvCxnSpPr/>
          <p:nvPr/>
        </p:nvCxnSpPr>
        <p:spPr>
          <a:xfrm>
            <a:off x="953985" y="5353792"/>
            <a:ext cx="20603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0AEC9FB-8EC1-BA4D-90C8-BC9FFBADC714}"/>
              </a:ext>
            </a:extLst>
          </p:cNvPr>
          <p:cNvCxnSpPr>
            <a:cxnSpLocks/>
          </p:cNvCxnSpPr>
          <p:nvPr/>
        </p:nvCxnSpPr>
        <p:spPr>
          <a:xfrm flipV="1">
            <a:off x="2993571" y="4720442"/>
            <a:ext cx="1554679" cy="6333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5A4D6CA-FF71-6F44-B3A4-DDBB8E3DCF3F}"/>
              </a:ext>
            </a:extLst>
          </p:cNvPr>
          <p:cNvSpPr txBox="1"/>
          <p:nvPr/>
        </p:nvSpPr>
        <p:spPr>
          <a:xfrm>
            <a:off x="1151906" y="2101932"/>
            <a:ext cx="109517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( I, C,B)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0A89BD7-BDCD-8D48-B4A2-591ED3AC71DB}"/>
              </a:ext>
            </a:extLst>
          </p:cNvPr>
          <p:cNvSpPr txBox="1"/>
          <p:nvPr/>
        </p:nvSpPr>
        <p:spPr>
          <a:xfrm>
            <a:off x="1080655" y="4779219"/>
            <a:ext cx="86433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(B,C)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A1BF3B1-ECC4-6E43-A4EE-12C8B4C21A42}"/>
              </a:ext>
            </a:extLst>
          </p:cNvPr>
          <p:cNvCxnSpPr/>
          <p:nvPr/>
        </p:nvCxnSpPr>
        <p:spPr>
          <a:xfrm flipV="1">
            <a:off x="7285512" y="2517569"/>
            <a:ext cx="890649" cy="4096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DEC03EA6-596D-8F48-9489-A39C0A7DB2AE}"/>
              </a:ext>
            </a:extLst>
          </p:cNvPr>
          <p:cNvCxnSpPr/>
          <p:nvPr/>
        </p:nvCxnSpPr>
        <p:spPr>
          <a:xfrm>
            <a:off x="8176161" y="2517569"/>
            <a:ext cx="176348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A9F6FCC1-310B-044A-A58C-8EA223CAB2CA}"/>
              </a:ext>
            </a:extLst>
          </p:cNvPr>
          <p:cNvCxnSpPr>
            <a:cxnSpLocks/>
          </p:cNvCxnSpPr>
          <p:nvPr/>
        </p:nvCxnSpPr>
        <p:spPr>
          <a:xfrm>
            <a:off x="7285512" y="4659087"/>
            <a:ext cx="754083" cy="589807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FE6CE5FC-5F64-B840-AC62-8C4C5A12F66A}"/>
              </a:ext>
            </a:extLst>
          </p:cNvPr>
          <p:cNvCxnSpPr/>
          <p:nvPr/>
        </p:nvCxnSpPr>
        <p:spPr>
          <a:xfrm>
            <a:off x="8039595" y="5258790"/>
            <a:ext cx="1763486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71BC19F-5478-1C49-8EA7-0F9FCD160474}"/>
              </a:ext>
            </a:extLst>
          </p:cNvPr>
          <p:cNvSpPr txBox="1"/>
          <p:nvPr/>
        </p:nvSpPr>
        <p:spPr>
          <a:xfrm>
            <a:off x="1149347" y="2609004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F</a:t>
            </a:r>
            <a:r>
              <a:rPr lang="it-IT" dirty="0"/>
              <a:t>, </a:t>
            </a:r>
            <a:r>
              <a:rPr lang="it-IT" dirty="0" err="1"/>
              <a:t>z</a:t>
            </a:r>
            <a:r>
              <a:rPr lang="it-IT" baseline="-25000" dirty="0" err="1"/>
              <a:t>F</a:t>
            </a:r>
            <a:endParaRPr lang="it-IT" baseline="-250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90DFF7B-5944-8A4E-8E0C-C4B8D5CADDF6}"/>
              </a:ext>
            </a:extLst>
          </p:cNvPr>
          <p:cNvSpPr txBox="1"/>
          <p:nvPr/>
        </p:nvSpPr>
        <p:spPr>
          <a:xfrm>
            <a:off x="1080655" y="542247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s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s</a:t>
            </a:r>
            <a:endParaRPr lang="it-IT" baseline="-250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04C2B7E-D669-364C-B0D2-1551B0DCB35C}"/>
              </a:ext>
            </a:extLst>
          </p:cNvPr>
          <p:cNvSpPr txBox="1"/>
          <p:nvPr/>
        </p:nvSpPr>
        <p:spPr>
          <a:xfrm>
            <a:off x="8233557" y="1985021"/>
            <a:ext cx="96853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E (B, C)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AEDA35C-270D-CB42-98FD-FA19DB53BE40}"/>
              </a:ext>
            </a:extLst>
          </p:cNvPr>
          <p:cNvSpPr txBox="1"/>
          <p:nvPr/>
        </p:nvSpPr>
        <p:spPr>
          <a:xfrm>
            <a:off x="8292605" y="4594553"/>
            <a:ext cx="112082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R( I, B,C)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215BDCE-77CC-CD42-B3F7-E086FD87BF71}"/>
              </a:ext>
            </a:extLst>
          </p:cNvPr>
          <p:cNvSpPr txBox="1"/>
          <p:nvPr/>
        </p:nvSpPr>
        <p:spPr>
          <a:xfrm>
            <a:off x="8367340" y="54224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z</a:t>
            </a:r>
            <a:r>
              <a:rPr lang="it-IT" baseline="-25000" dirty="0" err="1"/>
              <a:t>R</a:t>
            </a:r>
            <a:endParaRPr lang="it-IT" baseline="-25000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13A5EFD9-812D-674A-A3BA-5983CAAB7924}"/>
              </a:ext>
            </a:extLst>
          </p:cNvPr>
          <p:cNvSpPr txBox="1"/>
          <p:nvPr/>
        </p:nvSpPr>
        <p:spPr>
          <a:xfrm>
            <a:off x="8292605" y="266994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E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E</a:t>
            </a:r>
            <a:endParaRPr lang="it-IT" baseline="-25000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FFE9EF3-6B33-774C-8719-D68A5174D0DE}"/>
              </a:ext>
            </a:extLst>
          </p:cNvPr>
          <p:cNvSpPr txBox="1"/>
          <p:nvPr/>
        </p:nvSpPr>
        <p:spPr>
          <a:xfrm>
            <a:off x="4407402" y="5691226"/>
            <a:ext cx="3153427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x= concentrazione soluto </a:t>
            </a:r>
          </a:p>
          <a:p>
            <a:r>
              <a:rPr lang="it-IT" dirty="0"/>
              <a:t>y=concentrazione solvente </a:t>
            </a:r>
          </a:p>
          <a:p>
            <a:r>
              <a:rPr lang="it-IT" dirty="0" err="1"/>
              <a:t>z</a:t>
            </a:r>
            <a:r>
              <a:rPr lang="it-IT" dirty="0"/>
              <a:t>=concentrazione inerte</a:t>
            </a:r>
            <a:endParaRPr lang="it-IT" baseline="-25000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7FB1DFE-2E71-5943-901C-8506088B71BA}"/>
              </a:ext>
            </a:extLst>
          </p:cNvPr>
          <p:cNvSpPr txBox="1"/>
          <p:nvPr/>
        </p:nvSpPr>
        <p:spPr>
          <a:xfrm>
            <a:off x="4680534" y="1487359"/>
            <a:ext cx="2371162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C= portata soluto </a:t>
            </a:r>
          </a:p>
          <a:p>
            <a:r>
              <a:rPr lang="it-IT" dirty="0"/>
              <a:t>B= portata solvente </a:t>
            </a:r>
          </a:p>
          <a:p>
            <a:r>
              <a:rPr lang="it-IT" dirty="0"/>
              <a:t>I=  portata inerte</a:t>
            </a:r>
            <a:endParaRPr lang="it-IT" baseline="-25000" dirty="0"/>
          </a:p>
        </p:txBody>
      </p:sp>
    </p:spTree>
    <p:extLst>
      <p:ext uri="{BB962C8B-B14F-4D97-AF65-F5344CB8AC3E}">
        <p14:creationId xmlns:p14="http://schemas.microsoft.com/office/powerpoint/2010/main" val="57145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D544E7-334C-384D-9336-F61CBC925B36}"/>
              </a:ext>
            </a:extLst>
          </p:cNvPr>
          <p:cNvSpPr txBox="1">
            <a:spLocks/>
          </p:cNvSpPr>
          <p:nvPr/>
        </p:nvSpPr>
        <p:spPr>
          <a:xfrm>
            <a:off x="581192" y="1066192"/>
            <a:ext cx="11029615" cy="75561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/>
              <a:t>BILANCI DI MATERIA ESTRAZIONE SOLIDO-LIQUIDO</a:t>
            </a:r>
            <a:endParaRPr lang="it-IT" dirty="0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935AC41-F9F2-8B4F-8E6A-2531B75B052D}"/>
              </a:ext>
            </a:extLst>
          </p:cNvPr>
          <p:cNvSpPr/>
          <p:nvPr/>
        </p:nvSpPr>
        <p:spPr>
          <a:xfrm>
            <a:off x="3643209" y="3269131"/>
            <a:ext cx="1352800" cy="1118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M(I,B,C)</a:t>
            </a:r>
          </a:p>
          <a:p>
            <a:pPr algn="ctr"/>
            <a:r>
              <a:rPr lang="it-IT" dirty="0" err="1"/>
              <a:t>x</a:t>
            </a:r>
            <a:r>
              <a:rPr lang="it-IT" baseline="-25000" dirty="0" err="1"/>
              <a:t>M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M</a:t>
            </a:r>
            <a:r>
              <a:rPr lang="it-IT" dirty="0" err="1"/>
              <a:t>,z</a:t>
            </a:r>
            <a:r>
              <a:rPr lang="it-IT" baseline="-25000" dirty="0" err="1"/>
              <a:t>M</a:t>
            </a:r>
            <a:endParaRPr lang="it-IT" baseline="-25000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DF05AA4E-E521-2C4A-B2CE-4043CE388483}"/>
              </a:ext>
            </a:extLst>
          </p:cNvPr>
          <p:cNvCxnSpPr/>
          <p:nvPr/>
        </p:nvCxnSpPr>
        <p:spPr>
          <a:xfrm>
            <a:off x="436829" y="2918178"/>
            <a:ext cx="2060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9A599521-31F1-4B48-979D-2CAC99CE3D0A}"/>
              </a:ext>
            </a:extLst>
          </p:cNvPr>
          <p:cNvCxnSpPr>
            <a:cxnSpLocks/>
          </p:cNvCxnSpPr>
          <p:nvPr/>
        </p:nvCxnSpPr>
        <p:spPr>
          <a:xfrm>
            <a:off x="2485630" y="2910472"/>
            <a:ext cx="1157579" cy="462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8A06F25D-9BE4-2647-9E05-BCF5D01E28AC}"/>
              </a:ext>
            </a:extLst>
          </p:cNvPr>
          <p:cNvCxnSpPr>
            <a:cxnSpLocks/>
          </p:cNvCxnSpPr>
          <p:nvPr/>
        </p:nvCxnSpPr>
        <p:spPr>
          <a:xfrm>
            <a:off x="436829" y="4847711"/>
            <a:ext cx="211828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0AEC9FB-8EC1-BA4D-90C8-BC9FFBADC714}"/>
              </a:ext>
            </a:extLst>
          </p:cNvPr>
          <p:cNvCxnSpPr>
            <a:cxnSpLocks/>
          </p:cNvCxnSpPr>
          <p:nvPr/>
        </p:nvCxnSpPr>
        <p:spPr>
          <a:xfrm flipV="1">
            <a:off x="2566992" y="4300018"/>
            <a:ext cx="1132172" cy="5565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5A4D6CA-FF71-6F44-B3A4-DDBB8E3DCF3F}"/>
              </a:ext>
            </a:extLst>
          </p:cNvPr>
          <p:cNvSpPr txBox="1"/>
          <p:nvPr/>
        </p:nvSpPr>
        <p:spPr>
          <a:xfrm>
            <a:off x="649941" y="2406571"/>
            <a:ext cx="115929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( I, C, B)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0A89BD7-BDCD-8D48-B4A2-591ED3AC71DB}"/>
              </a:ext>
            </a:extLst>
          </p:cNvPr>
          <p:cNvSpPr txBox="1"/>
          <p:nvPr/>
        </p:nvSpPr>
        <p:spPr>
          <a:xfrm>
            <a:off x="539311" y="4236576"/>
            <a:ext cx="86433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S</a:t>
            </a:r>
            <a:r>
              <a:rPr lang="it-IT" dirty="0"/>
              <a:t>(B,C)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CA1BF3B1-ECC4-6E43-A4EE-12C8B4C21A42}"/>
              </a:ext>
            </a:extLst>
          </p:cNvPr>
          <p:cNvCxnSpPr>
            <a:cxnSpLocks/>
          </p:cNvCxnSpPr>
          <p:nvPr/>
        </p:nvCxnSpPr>
        <p:spPr>
          <a:xfrm flipV="1">
            <a:off x="4965641" y="3044123"/>
            <a:ext cx="480952" cy="2369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DEC03EA6-596D-8F48-9489-A39C0A7DB2AE}"/>
              </a:ext>
            </a:extLst>
          </p:cNvPr>
          <p:cNvCxnSpPr>
            <a:cxnSpLocks/>
          </p:cNvCxnSpPr>
          <p:nvPr/>
        </p:nvCxnSpPr>
        <p:spPr>
          <a:xfrm>
            <a:off x="5464571" y="3042640"/>
            <a:ext cx="140582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A9F6FCC1-310B-044A-A58C-8EA223CAB2CA}"/>
              </a:ext>
            </a:extLst>
          </p:cNvPr>
          <p:cNvCxnSpPr>
            <a:cxnSpLocks/>
          </p:cNvCxnSpPr>
          <p:nvPr/>
        </p:nvCxnSpPr>
        <p:spPr>
          <a:xfrm>
            <a:off x="4965641" y="4364588"/>
            <a:ext cx="469076" cy="42103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FE6CE5FC-5F64-B840-AC62-8C4C5A12F66A}"/>
              </a:ext>
            </a:extLst>
          </p:cNvPr>
          <p:cNvCxnSpPr>
            <a:cxnSpLocks/>
          </p:cNvCxnSpPr>
          <p:nvPr/>
        </p:nvCxnSpPr>
        <p:spPr>
          <a:xfrm>
            <a:off x="5434717" y="4785621"/>
            <a:ext cx="1335974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71BC19F-5478-1C49-8EA7-0F9FCD160474}"/>
              </a:ext>
            </a:extLst>
          </p:cNvPr>
          <p:cNvSpPr txBox="1"/>
          <p:nvPr/>
        </p:nvSpPr>
        <p:spPr>
          <a:xfrm>
            <a:off x="539311" y="3060454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F</a:t>
            </a:r>
            <a:r>
              <a:rPr lang="it-IT" dirty="0"/>
              <a:t>, </a:t>
            </a:r>
            <a:r>
              <a:rPr lang="it-IT" dirty="0" err="1"/>
              <a:t>z</a:t>
            </a:r>
            <a:r>
              <a:rPr lang="it-IT" baseline="-25000" dirty="0" err="1"/>
              <a:t>F</a:t>
            </a:r>
            <a:endParaRPr lang="it-IT" baseline="-250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90DFF7B-5944-8A4E-8E0C-C4B8D5CADDF6}"/>
              </a:ext>
            </a:extLst>
          </p:cNvPr>
          <p:cNvSpPr txBox="1"/>
          <p:nvPr/>
        </p:nvSpPr>
        <p:spPr>
          <a:xfrm>
            <a:off x="539311" y="498998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s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s</a:t>
            </a:r>
            <a:endParaRPr lang="it-IT" baseline="-250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04C2B7E-D669-364C-B0D2-1551B0DCB35C}"/>
              </a:ext>
            </a:extLst>
          </p:cNvPr>
          <p:cNvSpPr txBox="1"/>
          <p:nvPr/>
        </p:nvSpPr>
        <p:spPr>
          <a:xfrm>
            <a:off x="5610386" y="2534523"/>
            <a:ext cx="96853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E (B, C)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AEDA35C-270D-CB42-98FD-FA19DB53BE40}"/>
              </a:ext>
            </a:extLst>
          </p:cNvPr>
          <p:cNvSpPr txBox="1"/>
          <p:nvPr/>
        </p:nvSpPr>
        <p:spPr>
          <a:xfrm>
            <a:off x="5632637" y="4300018"/>
            <a:ext cx="112082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R( I, B,C)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5215BDCE-77CC-CD42-B3F7-E086FD87BF71}"/>
              </a:ext>
            </a:extLst>
          </p:cNvPr>
          <p:cNvSpPr txBox="1"/>
          <p:nvPr/>
        </p:nvSpPr>
        <p:spPr>
          <a:xfrm>
            <a:off x="5613486" y="490571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dirty="0"/>
              <a:t>, </a:t>
            </a:r>
            <a:r>
              <a:rPr lang="it-IT" dirty="0" err="1"/>
              <a:t>z</a:t>
            </a:r>
            <a:r>
              <a:rPr lang="it-IT" baseline="-25000" dirty="0" err="1"/>
              <a:t>R</a:t>
            </a:r>
            <a:endParaRPr lang="it-IT" baseline="-25000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28A21DD9-BFC0-384E-87C4-8AB9BDFF6DB2}"/>
              </a:ext>
            </a:extLst>
          </p:cNvPr>
          <p:cNvSpPr txBox="1"/>
          <p:nvPr/>
        </p:nvSpPr>
        <p:spPr>
          <a:xfrm>
            <a:off x="7360303" y="2062891"/>
            <a:ext cx="340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 + </a:t>
            </a:r>
            <a:r>
              <a:rPr lang="it-IT" dirty="0" err="1"/>
              <a:t>S</a:t>
            </a:r>
            <a:r>
              <a:rPr lang="it-IT" dirty="0"/>
              <a:t>= M = E + </a:t>
            </a:r>
            <a:r>
              <a:rPr lang="it-IT" dirty="0" err="1"/>
              <a:t>R</a:t>
            </a:r>
            <a:r>
              <a:rPr lang="it-IT" dirty="0"/>
              <a:t>    </a:t>
            </a:r>
            <a:r>
              <a:rPr lang="it-IT" dirty="0">
                <a:solidFill>
                  <a:srgbClr val="FF0000"/>
                </a:solidFill>
              </a:rPr>
              <a:t>B.M. totale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4381357-46E6-254E-B8C4-253AC0F2999F}"/>
              </a:ext>
            </a:extLst>
          </p:cNvPr>
          <p:cNvSpPr txBox="1"/>
          <p:nvPr/>
        </p:nvSpPr>
        <p:spPr>
          <a:xfrm>
            <a:off x="7360303" y="2875788"/>
            <a:ext cx="3945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 </a:t>
            </a:r>
            <a:r>
              <a:rPr lang="it-IT" dirty="0" err="1"/>
              <a:t>x</a:t>
            </a:r>
            <a:r>
              <a:rPr lang="it-IT" baseline="-25000" dirty="0" err="1"/>
              <a:t>F</a:t>
            </a:r>
            <a:r>
              <a:rPr lang="it-IT" dirty="0"/>
              <a:t> + </a:t>
            </a:r>
            <a:r>
              <a:rPr lang="it-IT" dirty="0" err="1"/>
              <a:t>S</a:t>
            </a:r>
            <a:r>
              <a:rPr lang="it-IT" dirty="0"/>
              <a:t> </a:t>
            </a:r>
            <a:r>
              <a:rPr lang="it-IT" dirty="0" err="1"/>
              <a:t>x</a:t>
            </a:r>
            <a:r>
              <a:rPr lang="it-IT" baseline="-25000" dirty="0" err="1"/>
              <a:t>s</a:t>
            </a:r>
            <a:r>
              <a:rPr lang="it-IT" baseline="-25000" dirty="0"/>
              <a:t> </a:t>
            </a:r>
            <a:r>
              <a:rPr lang="it-IT" dirty="0"/>
              <a:t>= E </a:t>
            </a:r>
            <a:r>
              <a:rPr lang="it-IT" dirty="0" err="1"/>
              <a:t>x</a:t>
            </a:r>
            <a:r>
              <a:rPr lang="it-IT" baseline="-25000" dirty="0" err="1"/>
              <a:t>E</a:t>
            </a:r>
            <a:r>
              <a:rPr lang="it-IT" dirty="0"/>
              <a:t> + </a:t>
            </a:r>
            <a:r>
              <a:rPr lang="it-IT" dirty="0" err="1"/>
              <a:t>R</a:t>
            </a:r>
            <a:r>
              <a:rPr lang="it-IT" dirty="0"/>
              <a:t> </a:t>
            </a:r>
            <a:r>
              <a:rPr lang="it-IT" dirty="0" err="1"/>
              <a:t>x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>
                <a:solidFill>
                  <a:srgbClr val="FF0000"/>
                </a:solidFill>
              </a:rPr>
              <a:t>B.M. soluto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F26F7E4-D1A6-5747-A44A-ABFCD3D2344B}"/>
              </a:ext>
            </a:extLst>
          </p:cNvPr>
          <p:cNvSpPr txBox="1"/>
          <p:nvPr/>
        </p:nvSpPr>
        <p:spPr>
          <a:xfrm>
            <a:off x="5604848" y="3158912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x</a:t>
            </a:r>
            <a:r>
              <a:rPr lang="it-IT" baseline="-25000" dirty="0" err="1"/>
              <a:t>E</a:t>
            </a:r>
            <a:r>
              <a:rPr lang="it-IT" dirty="0"/>
              <a:t>, </a:t>
            </a:r>
            <a:r>
              <a:rPr lang="it-IT" dirty="0" err="1"/>
              <a:t>y</a:t>
            </a:r>
            <a:r>
              <a:rPr lang="it-IT" baseline="-25000" dirty="0" err="1"/>
              <a:t>E</a:t>
            </a:r>
            <a:endParaRPr lang="it-IT" baseline="-25000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83BB8893-5990-D64C-831A-14E0B27F7DD6}"/>
              </a:ext>
            </a:extLst>
          </p:cNvPr>
          <p:cNvSpPr txBox="1"/>
          <p:nvPr/>
        </p:nvSpPr>
        <p:spPr>
          <a:xfrm>
            <a:off x="7360303" y="3727280"/>
            <a:ext cx="4188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 </a:t>
            </a:r>
            <a:r>
              <a:rPr lang="it-IT" dirty="0" err="1"/>
              <a:t>y</a:t>
            </a:r>
            <a:r>
              <a:rPr lang="it-IT" baseline="-25000" dirty="0" err="1"/>
              <a:t>F</a:t>
            </a:r>
            <a:r>
              <a:rPr lang="it-IT" dirty="0"/>
              <a:t> + </a:t>
            </a:r>
            <a:r>
              <a:rPr lang="it-IT" dirty="0" err="1"/>
              <a:t>S</a:t>
            </a:r>
            <a:r>
              <a:rPr lang="it-IT" dirty="0"/>
              <a:t> </a:t>
            </a:r>
            <a:r>
              <a:rPr lang="it-IT" dirty="0" err="1"/>
              <a:t>y</a:t>
            </a:r>
            <a:r>
              <a:rPr lang="it-IT" baseline="-25000" dirty="0" err="1"/>
              <a:t>s</a:t>
            </a:r>
            <a:r>
              <a:rPr lang="it-IT" baseline="-25000" dirty="0"/>
              <a:t> </a:t>
            </a:r>
            <a:r>
              <a:rPr lang="it-IT" dirty="0"/>
              <a:t>= E </a:t>
            </a:r>
            <a:r>
              <a:rPr lang="it-IT" dirty="0" err="1"/>
              <a:t>y</a:t>
            </a:r>
            <a:r>
              <a:rPr lang="it-IT" baseline="-25000" dirty="0" err="1"/>
              <a:t>E</a:t>
            </a:r>
            <a:r>
              <a:rPr lang="it-IT" dirty="0"/>
              <a:t> + </a:t>
            </a:r>
            <a:r>
              <a:rPr lang="it-IT" dirty="0" err="1"/>
              <a:t>R</a:t>
            </a:r>
            <a:r>
              <a:rPr lang="it-IT" dirty="0"/>
              <a:t> </a:t>
            </a:r>
            <a:r>
              <a:rPr lang="it-IT" dirty="0" err="1"/>
              <a:t>y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>
                <a:solidFill>
                  <a:srgbClr val="FF0000"/>
                </a:solidFill>
              </a:rPr>
              <a:t>B.M. solvente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A170AF57-A8A5-BC40-9377-BB5CA6772A2B}"/>
              </a:ext>
            </a:extLst>
          </p:cNvPr>
          <p:cNvSpPr txBox="1"/>
          <p:nvPr/>
        </p:nvSpPr>
        <p:spPr>
          <a:xfrm>
            <a:off x="7459073" y="4536383"/>
            <a:ext cx="2486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r>
              <a:rPr lang="it-IT" dirty="0"/>
              <a:t> </a:t>
            </a:r>
            <a:r>
              <a:rPr lang="it-IT" dirty="0" err="1"/>
              <a:t>z</a:t>
            </a:r>
            <a:r>
              <a:rPr lang="it-IT" baseline="-25000" dirty="0" err="1"/>
              <a:t>F</a:t>
            </a:r>
            <a:r>
              <a:rPr lang="it-IT" dirty="0"/>
              <a:t> = </a:t>
            </a:r>
            <a:r>
              <a:rPr lang="it-IT" dirty="0" err="1"/>
              <a:t>R</a:t>
            </a:r>
            <a:r>
              <a:rPr lang="it-IT" dirty="0"/>
              <a:t> </a:t>
            </a:r>
            <a:r>
              <a:rPr lang="it-IT" dirty="0" err="1"/>
              <a:t>z</a:t>
            </a:r>
            <a:r>
              <a:rPr lang="it-IT" baseline="-25000" dirty="0" err="1"/>
              <a:t>R</a:t>
            </a:r>
            <a:r>
              <a:rPr lang="it-IT" baseline="-25000" dirty="0"/>
              <a:t> </a:t>
            </a:r>
            <a:r>
              <a:rPr lang="it-IT" dirty="0">
                <a:solidFill>
                  <a:srgbClr val="FF0000"/>
                </a:solidFill>
              </a:rPr>
              <a:t>B.M. Inerte</a:t>
            </a:r>
          </a:p>
        </p:txBody>
      </p:sp>
      <p:sp>
        <p:nvSpPr>
          <p:cNvPr id="37" name="Parentesi graffa aperta 36">
            <a:extLst>
              <a:ext uri="{FF2B5EF4-FFF2-40B4-BE49-F238E27FC236}">
                <a16:creationId xmlns:a16="http://schemas.microsoft.com/office/drawing/2014/main" id="{1AE06DE1-7A64-BB42-BD4E-EF19111372AC}"/>
              </a:ext>
            </a:extLst>
          </p:cNvPr>
          <p:cNvSpPr/>
          <p:nvPr/>
        </p:nvSpPr>
        <p:spPr>
          <a:xfrm>
            <a:off x="7194048" y="2172902"/>
            <a:ext cx="213756" cy="27328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0F0EF6FF-8E30-FD45-9564-3165E5D33B91}"/>
              </a:ext>
            </a:extLst>
          </p:cNvPr>
          <p:cNvSpPr txBox="1"/>
          <p:nvPr/>
        </p:nvSpPr>
        <p:spPr>
          <a:xfrm>
            <a:off x="2352201" y="6026144"/>
            <a:ext cx="500810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/>
              <a:t>RISOLUZIONE ANALITICA (cioè matematica)</a:t>
            </a:r>
          </a:p>
        </p:txBody>
      </p:sp>
    </p:spTree>
    <p:extLst>
      <p:ext uri="{BB962C8B-B14F-4D97-AF65-F5344CB8AC3E}">
        <p14:creationId xmlns:p14="http://schemas.microsoft.com/office/powerpoint/2010/main" val="2151522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3F4F91BA-E0B9-E341-9385-83D3B77FF4D6}"/>
              </a:ext>
            </a:extLst>
          </p:cNvPr>
          <p:cNvSpPr txBox="1"/>
          <p:nvPr/>
        </p:nvSpPr>
        <p:spPr>
          <a:xfrm>
            <a:off x="385949" y="902524"/>
            <a:ext cx="4176143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DIAGRAMMI TERNARI </a:t>
            </a:r>
          </a:p>
          <a:p>
            <a:r>
              <a:rPr lang="it-IT" dirty="0"/>
              <a:t>PER ESTRAZIONE SOLIDO- LIQUIDO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D325569-6B9F-A74E-B026-F85C917ECB39}"/>
              </a:ext>
            </a:extLst>
          </p:cNvPr>
          <p:cNvSpPr txBox="1"/>
          <p:nvPr/>
        </p:nvSpPr>
        <p:spPr>
          <a:xfrm>
            <a:off x="320635" y="2085900"/>
            <a:ext cx="590418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Caratteristiche </a:t>
            </a:r>
            <a:r>
              <a:rPr lang="it-IT" dirty="0">
                <a:solidFill>
                  <a:srgbClr val="FF0000"/>
                </a:solidFill>
              </a:rPr>
              <a:t>triangolo rettangolo isoscele</a:t>
            </a:r>
          </a:p>
          <a:p>
            <a:endParaRPr lang="it-IT" dirty="0"/>
          </a:p>
          <a:p>
            <a:pPr marL="342900" indent="-342900">
              <a:buAutoNum type="arabicParenR"/>
            </a:pPr>
            <a:r>
              <a:rPr lang="it-IT" dirty="0"/>
              <a:t>I vertici componenti puti (I, C, B)</a:t>
            </a:r>
          </a:p>
          <a:p>
            <a:endParaRPr lang="it-IT" dirty="0"/>
          </a:p>
          <a:p>
            <a:r>
              <a:rPr lang="it-IT" dirty="0"/>
              <a:t>2) I cateti del triangolo individuano sistemi binari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Asse x: miscugli soluto-Inerte (C-I)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Asse y: </a:t>
            </a:r>
            <a:r>
              <a:rPr lang="it-IT"/>
              <a:t>miscugli inerte-solvente (I-B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3) L’area del triangolo individua la composizione</a:t>
            </a:r>
          </a:p>
          <a:p>
            <a:r>
              <a:rPr lang="it-IT" dirty="0"/>
              <a:t>dei miscugli ternari, in cui la composizione </a:t>
            </a:r>
          </a:p>
          <a:p>
            <a:r>
              <a:rPr lang="it-IT" dirty="0"/>
              <a:t>dell’inerte non è rappresentata ma si ricava sapendo</a:t>
            </a:r>
          </a:p>
          <a:p>
            <a:r>
              <a:rPr lang="it-IT" dirty="0"/>
              <a:t>che x +y +</a:t>
            </a:r>
            <a:r>
              <a:rPr lang="it-IT" dirty="0" err="1"/>
              <a:t>z</a:t>
            </a:r>
            <a:r>
              <a:rPr lang="it-IT" dirty="0"/>
              <a:t> =1</a:t>
            </a:r>
          </a:p>
          <a:p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1DB637FA-60E9-6D4E-B019-880BFEFC7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729" y="1423119"/>
            <a:ext cx="4787900" cy="4356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4A0D897-D963-934E-9222-1A10C8FCC22F}"/>
              </a:ext>
            </a:extLst>
          </p:cNvPr>
          <p:cNvSpPr txBox="1"/>
          <p:nvPr/>
        </p:nvSpPr>
        <p:spPr>
          <a:xfrm>
            <a:off x="6572729" y="902524"/>
            <a:ext cx="4480714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I due cateti hanno la stessa dimensione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578FC0B-5A92-BD4D-A694-A20E77D8F14B}"/>
              </a:ext>
            </a:extLst>
          </p:cNvPr>
          <p:cNvSpPr txBox="1"/>
          <p:nvPr/>
        </p:nvSpPr>
        <p:spPr>
          <a:xfrm>
            <a:off x="6572729" y="4798953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Inerte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C0DE3F0-5471-424A-AA59-942B34D51ED9}"/>
              </a:ext>
            </a:extLst>
          </p:cNvPr>
          <p:cNvSpPr txBox="1"/>
          <p:nvPr/>
        </p:nvSpPr>
        <p:spPr>
          <a:xfrm>
            <a:off x="10434771" y="5250215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Soluto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03313D7-ED84-6D4A-86CA-E2F8736E088B}"/>
              </a:ext>
            </a:extLst>
          </p:cNvPr>
          <p:cNvSpPr txBox="1"/>
          <p:nvPr/>
        </p:nvSpPr>
        <p:spPr>
          <a:xfrm>
            <a:off x="7594589" y="1477281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Solvente</a:t>
            </a:r>
          </a:p>
        </p:txBody>
      </p:sp>
    </p:spTree>
    <p:extLst>
      <p:ext uri="{BB962C8B-B14F-4D97-AF65-F5344CB8AC3E}">
        <p14:creationId xmlns:p14="http://schemas.microsoft.com/office/powerpoint/2010/main" val="1251579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3B25362-1C3A-2248-8B29-729D8B34E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197" y="1155948"/>
            <a:ext cx="4787900" cy="43561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3" name="Parentesi graffa aperta 2">
            <a:extLst>
              <a:ext uri="{FF2B5EF4-FFF2-40B4-BE49-F238E27FC236}">
                <a16:creationId xmlns:a16="http://schemas.microsoft.com/office/drawing/2014/main" id="{FDE5AB8F-F182-BE44-B340-09EF5A8E17AF}"/>
              </a:ext>
            </a:extLst>
          </p:cNvPr>
          <p:cNvSpPr/>
          <p:nvPr/>
        </p:nvSpPr>
        <p:spPr>
          <a:xfrm rot="16200000">
            <a:off x="5557655" y="3776353"/>
            <a:ext cx="314696" cy="39722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BC78436-EFB0-C84F-A1CC-D83A4130AA30}"/>
              </a:ext>
            </a:extLst>
          </p:cNvPr>
          <p:cNvSpPr txBox="1"/>
          <p:nvPr/>
        </p:nvSpPr>
        <p:spPr>
          <a:xfrm>
            <a:off x="4091050" y="6133605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Miscugli BINARI soluto-inerte, C-I</a:t>
            </a:r>
          </a:p>
        </p:txBody>
      </p:sp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47D77B8C-09A8-5E4D-91E7-54E02958A14F}"/>
              </a:ext>
            </a:extLst>
          </p:cNvPr>
          <p:cNvSpPr/>
          <p:nvPr/>
        </p:nvSpPr>
        <p:spPr>
          <a:xfrm>
            <a:off x="2559725" y="1155948"/>
            <a:ext cx="314696" cy="39722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8ED29BB-7CE9-F24E-81B5-B5FCCF4CDD06}"/>
              </a:ext>
            </a:extLst>
          </p:cNvPr>
          <p:cNvSpPr txBox="1"/>
          <p:nvPr/>
        </p:nvSpPr>
        <p:spPr>
          <a:xfrm>
            <a:off x="118031" y="2360697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Miscugli BINARI </a:t>
            </a:r>
          </a:p>
          <a:p>
            <a:r>
              <a:rPr lang="it-IT" dirty="0"/>
              <a:t>soluto- solvente, C-B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9E64DCE-5D96-904D-86F2-8964075C4CA8}"/>
              </a:ext>
            </a:extLst>
          </p:cNvPr>
          <p:cNvSpPr txBox="1"/>
          <p:nvPr/>
        </p:nvSpPr>
        <p:spPr>
          <a:xfrm>
            <a:off x="3672987" y="4619503"/>
            <a:ext cx="248786" cy="369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AE857AE-ED40-A14C-9FFE-C9699C194725}"/>
              </a:ext>
            </a:extLst>
          </p:cNvPr>
          <p:cNvSpPr txBox="1"/>
          <p:nvPr/>
        </p:nvSpPr>
        <p:spPr>
          <a:xfrm>
            <a:off x="3921773" y="982559"/>
            <a:ext cx="338554" cy="369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031B426-8D8D-9F44-81FC-B6D474964D11}"/>
              </a:ext>
            </a:extLst>
          </p:cNvPr>
          <p:cNvSpPr txBox="1"/>
          <p:nvPr/>
        </p:nvSpPr>
        <p:spPr>
          <a:xfrm>
            <a:off x="7766462" y="4619503"/>
            <a:ext cx="338554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39BE7E48-9CF0-0C40-8A79-37082B9E8C43}"/>
              </a:ext>
            </a:extLst>
          </p:cNvPr>
          <p:cNvCxnSpPr/>
          <p:nvPr/>
        </p:nvCxnSpPr>
        <p:spPr>
          <a:xfrm flipV="1">
            <a:off x="5337958" y="2838203"/>
            <a:ext cx="3806042" cy="168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0B9FCC1-6E26-6A4F-8FCC-9F54EFE2F455}"/>
              </a:ext>
            </a:extLst>
          </p:cNvPr>
          <p:cNvSpPr txBox="1"/>
          <p:nvPr/>
        </p:nvSpPr>
        <p:spPr>
          <a:xfrm>
            <a:off x="9144000" y="2666049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Area miscugli TERNARI</a:t>
            </a:r>
          </a:p>
        </p:txBody>
      </p:sp>
    </p:spTree>
    <p:extLst>
      <p:ext uri="{BB962C8B-B14F-4D97-AF65-F5344CB8AC3E}">
        <p14:creationId xmlns:p14="http://schemas.microsoft.com/office/powerpoint/2010/main" val="4014674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3AD8989-4FD2-3048-947F-2DCB0EE67F10}"/>
              </a:ext>
            </a:extLst>
          </p:cNvPr>
          <p:cNvSpPr txBox="1"/>
          <p:nvPr/>
        </p:nvSpPr>
        <p:spPr>
          <a:xfrm>
            <a:off x="2142836" y="2530764"/>
            <a:ext cx="71994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Rinnovo invito a contattarmi per qualsiasi esigenza DIDATTICA:</a:t>
            </a:r>
          </a:p>
          <a:p>
            <a:endParaRPr lang="it-IT" dirty="0"/>
          </a:p>
          <a:p>
            <a:r>
              <a:rPr lang="it-IT" dirty="0">
                <a:hlinkClick r:id="rId2"/>
              </a:rPr>
              <a:t>gio.casavecchia@fastwebnet.it</a:t>
            </a:r>
            <a:endParaRPr lang="it-IT" dirty="0"/>
          </a:p>
          <a:p>
            <a:endParaRPr lang="it-IT" dirty="0"/>
          </a:p>
          <a:p>
            <a:r>
              <a:rPr lang="it-IT" dirty="0"/>
              <a:t>Skype (chiamate e videochiamate) account </a:t>
            </a:r>
            <a:r>
              <a:rPr lang="it-IT" dirty="0" err="1"/>
              <a:t>giovanni</a:t>
            </a:r>
            <a:r>
              <a:rPr lang="it-IT" dirty="0"/>
              <a:t> </a:t>
            </a:r>
            <a:r>
              <a:rPr lang="it-IT" dirty="0" err="1"/>
              <a:t>casavecchia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0764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223C27"/>
      </a:dk2>
      <a:lt2>
        <a:srgbClr val="E8E5E2"/>
      </a:lt2>
      <a:accent1>
        <a:srgbClr val="53A8EB"/>
      </a:accent1>
      <a:accent2>
        <a:srgbClr val="36B3B6"/>
      </a:accent2>
      <a:accent3>
        <a:srgbClr val="33B582"/>
      </a:accent3>
      <a:accent4>
        <a:srgbClr val="2EB949"/>
      </a:accent4>
      <a:accent5>
        <a:srgbClr val="52B834"/>
      </a:accent5>
      <a:accent6>
        <a:srgbClr val="85AF3A"/>
      </a:accent6>
      <a:hlink>
        <a:srgbClr val="A0795A"/>
      </a:hlink>
      <a:folHlink>
        <a:srgbClr val="7F7F7F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trazione_solido_liquido_2" id="{2DA66FE4-32A0-9E4C-A4D0-E4DAD1A84F4F}" vid="{23AC0542-A3D6-D044-90BD-9552C0D2C5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376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Univers</vt:lpstr>
      <vt:lpstr>Univers Condensed</vt:lpstr>
      <vt:lpstr>Wingdings 2</vt:lpstr>
      <vt:lpstr>DividendVTI</vt:lpstr>
      <vt:lpstr>ESTRAZIONE SOLIDO- LIQUIDO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ASTRAZIONE SOLIDO- LIQUIDO</dc:title>
  <dc:creator>giovanni casavecchia</dc:creator>
  <cp:lastModifiedBy>word</cp:lastModifiedBy>
  <cp:revision>59</cp:revision>
  <dcterms:created xsi:type="dcterms:W3CDTF">2020-03-11T07:44:43Z</dcterms:created>
  <dcterms:modified xsi:type="dcterms:W3CDTF">2020-05-31T18:30:08Z</dcterms:modified>
</cp:coreProperties>
</file>