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sldIdLst>
    <p:sldId id="256" r:id="rId2"/>
    <p:sldId id="263" r:id="rId3"/>
    <p:sldId id="268" r:id="rId4"/>
    <p:sldId id="269" r:id="rId5"/>
    <p:sldId id="271" r:id="rId6"/>
    <p:sldId id="272" r:id="rId7"/>
    <p:sldId id="270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96"/>
    <p:restoredTop sz="96327"/>
  </p:normalViewPr>
  <p:slideViewPr>
    <p:cSldViewPr snapToGrid="0" snapToObjects="1">
      <p:cViewPr varScale="1">
        <p:scale>
          <a:sx n="227" d="100"/>
          <a:sy n="227" d="100"/>
        </p:scale>
        <p:origin x="11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3/27/20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49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3/27/20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77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3/27/20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85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3/27/20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164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3/27/20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39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3/27/20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37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3/27/20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15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3/27/20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6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3/27/20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4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3/27/20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6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3/27/20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30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3/27/20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138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9" r:id="rId6"/>
    <p:sldLayoutId id="2147483694" r:id="rId7"/>
    <p:sldLayoutId id="2147483695" r:id="rId8"/>
    <p:sldLayoutId id="2147483696" r:id="rId9"/>
    <p:sldLayoutId id="2147483698" r:id="rId10"/>
    <p:sldLayoutId id="2147483697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875485B9-8EE1-447A-9C08-F7D6B532A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5F240FF1-FEB1-4BF8-BFDA-E0094442D6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50"/>
          <a:stretch/>
        </p:blipFill>
        <p:spPr>
          <a:xfrm>
            <a:off x="20" y="10"/>
            <a:ext cx="12191980" cy="6857988"/>
          </a:xfrm>
          <a:prstGeom prst="rect">
            <a:avLst/>
          </a:prstGeom>
        </p:spPr>
      </p:pic>
      <p:sp>
        <p:nvSpPr>
          <p:cNvPr id="16" name="Rectangle 10">
            <a:extLst>
              <a:ext uri="{FF2B5EF4-FFF2-40B4-BE49-F238E27FC236}">
                <a16:creationId xmlns:a16="http://schemas.microsoft.com/office/drawing/2014/main" id="{B963707F-B98C-4143-AFCF-D6B56C975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4059" y="457200"/>
            <a:ext cx="5010912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D2DFBB-460D-4ECB-BD76-509C99DAD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5583" y="601197"/>
            <a:ext cx="5009388" cy="5789368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807DEDB-4F09-3249-8A6F-8C5286DBD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126" y="1419225"/>
            <a:ext cx="4320227" cy="2395117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rgbClr val="FFFFFF"/>
                </a:solidFill>
              </a:rPr>
              <a:t>ESTRAZIONE SOLIDO- LIQUIDO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F307AD2-72E0-0442-AD6A-7CE0EEE3A5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126" y="3824577"/>
            <a:ext cx="4320228" cy="1614198"/>
          </a:xfrm>
        </p:spPr>
        <p:txBody>
          <a:bodyPr>
            <a:normAutofit fontScale="85000" lnSpcReduction="10000"/>
          </a:bodyPr>
          <a:lstStyle/>
          <a:p>
            <a:r>
              <a:rPr lang="it-IT" sz="1800" dirty="0">
                <a:solidFill>
                  <a:srgbClr val="FFFFFF">
                    <a:alpha val="75000"/>
                  </a:srgbClr>
                </a:solidFill>
              </a:rPr>
              <a:t>Parte 3</a:t>
            </a:r>
          </a:p>
          <a:p>
            <a:r>
              <a:rPr lang="it-IT" sz="1800" dirty="0">
                <a:solidFill>
                  <a:srgbClr val="FFFFFF">
                    <a:alpha val="75000"/>
                  </a:srgbClr>
                </a:solidFill>
              </a:rPr>
              <a:t>Risoluzione grafica singolo effetto</a:t>
            </a:r>
          </a:p>
          <a:p>
            <a:endParaRPr lang="it-IT" sz="1800" dirty="0">
              <a:solidFill>
                <a:srgbClr val="FFFFFF">
                  <a:alpha val="75000"/>
                </a:srgbClr>
              </a:solidFill>
            </a:endParaRPr>
          </a:p>
          <a:p>
            <a:r>
              <a:rPr lang="it-IT" sz="1800" dirty="0">
                <a:solidFill>
                  <a:srgbClr val="FFFFFF">
                    <a:alpha val="75000"/>
                  </a:srgbClr>
                </a:solidFill>
              </a:rPr>
              <a:t>Giovanni Casavecchia</a:t>
            </a:r>
          </a:p>
        </p:txBody>
      </p:sp>
    </p:spTree>
    <p:extLst>
      <p:ext uri="{BB962C8B-B14F-4D97-AF65-F5344CB8AC3E}">
        <p14:creationId xmlns:p14="http://schemas.microsoft.com/office/powerpoint/2010/main" val="72407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D81DA2A-45F3-1549-A799-EA1409933F04}"/>
              </a:ext>
            </a:extLst>
          </p:cNvPr>
          <p:cNvCxnSpPr/>
          <p:nvPr/>
        </p:nvCxnSpPr>
        <p:spPr>
          <a:xfrm>
            <a:off x="3556623" y="4044677"/>
            <a:ext cx="3904432" cy="22944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7410567" y="638958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</a:t>
            </a:r>
            <a:r>
              <a:rPr lang="it-IT" baseline="-25000" dirty="0"/>
              <a:t> </a:t>
            </a:r>
            <a:r>
              <a:rPr lang="it-IT" dirty="0"/>
              <a:t>0,8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C86951-32F0-3644-9AA0-3F9D76EE2277}"/>
              </a:ext>
            </a:extLst>
          </p:cNvPr>
          <p:cNvSpPr txBox="1"/>
          <p:nvPr/>
        </p:nvSpPr>
        <p:spPr>
          <a:xfrm>
            <a:off x="2545833" y="3801709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 0,4</a:t>
            </a:r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1D5468D6-1A76-1942-8582-959F03C042C3}"/>
              </a:ext>
            </a:extLst>
          </p:cNvPr>
          <p:cNvCxnSpPr/>
          <p:nvPr/>
        </p:nvCxnSpPr>
        <p:spPr>
          <a:xfrm>
            <a:off x="3556622" y="936839"/>
            <a:ext cx="1537091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EF8DFB7-A172-7244-AE5C-AD1DE6632DA3}"/>
              </a:ext>
            </a:extLst>
          </p:cNvPr>
          <p:cNvSpPr txBox="1"/>
          <p:nvPr/>
        </p:nvSpPr>
        <p:spPr>
          <a:xfrm>
            <a:off x="4781434" y="6417171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F</a:t>
            </a:r>
            <a:r>
              <a:rPr lang="it-IT" dirty="0"/>
              <a:t>= 0,3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D20D42D-2F20-B74E-B1BF-981D330D104C}"/>
              </a:ext>
            </a:extLst>
          </p:cNvPr>
          <p:cNvSpPr txBox="1"/>
          <p:nvPr/>
        </p:nvSpPr>
        <p:spPr>
          <a:xfrm>
            <a:off x="3447939" y="58433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07CB483-1515-3342-AF75-662F36114D68}"/>
              </a:ext>
            </a:extLst>
          </p:cNvPr>
          <p:cNvSpPr txBox="1"/>
          <p:nvPr/>
        </p:nvSpPr>
        <p:spPr>
          <a:xfrm>
            <a:off x="4605658" y="431955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</a:t>
            </a:r>
            <a:endParaRPr lang="it-IT" sz="1200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FC1C388F-9BB0-DA4E-BF0A-657577A6912F}"/>
              </a:ext>
            </a:extLst>
          </p:cNvPr>
          <p:cNvSpPr txBox="1"/>
          <p:nvPr/>
        </p:nvSpPr>
        <p:spPr>
          <a:xfrm>
            <a:off x="5098496" y="5897061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= portata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395AD9CD-27E7-C44D-8740-88F14D3E8153}"/>
              </a:ext>
            </a:extLst>
          </p:cNvPr>
          <p:cNvSpPr txBox="1"/>
          <p:nvPr/>
        </p:nvSpPr>
        <p:spPr>
          <a:xfrm>
            <a:off x="3737550" y="698194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= solvente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01F64189-02F5-BF4C-B954-87440B32A502}"/>
              </a:ext>
            </a:extLst>
          </p:cNvPr>
          <p:cNvSpPr txBox="1"/>
          <p:nvPr/>
        </p:nvSpPr>
        <p:spPr>
          <a:xfrm>
            <a:off x="6144570" y="2248497"/>
            <a:ext cx="5801588" cy="92333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La retta FS incrocia la retta di equilibrio nel punto D</a:t>
            </a:r>
          </a:p>
          <a:p>
            <a:r>
              <a:rPr lang="it-IT" dirty="0"/>
              <a:t>che è un miscuglio ternario (</a:t>
            </a:r>
            <a:r>
              <a:rPr lang="it-IT" dirty="0" err="1"/>
              <a:t>x,y,z</a:t>
            </a:r>
            <a:r>
              <a:rPr lang="it-IT" dirty="0"/>
              <a:t>) che si ottiene </a:t>
            </a:r>
          </a:p>
          <a:p>
            <a:r>
              <a:rPr lang="it-IT" dirty="0"/>
              <a:t>impiegando la quantità MINIMA di solvente.</a:t>
            </a:r>
          </a:p>
        </p:txBody>
      </p:sp>
      <p:sp>
        <p:nvSpPr>
          <p:cNvPr id="3" name="Parentesi graffa aperta 2">
            <a:extLst>
              <a:ext uri="{FF2B5EF4-FFF2-40B4-BE49-F238E27FC236}">
                <a16:creationId xmlns:a16="http://schemas.microsoft.com/office/drawing/2014/main" id="{EEBA3AEF-8A6A-7A4B-8328-458D120C22B4}"/>
              </a:ext>
            </a:extLst>
          </p:cNvPr>
          <p:cNvSpPr/>
          <p:nvPr/>
        </p:nvSpPr>
        <p:spPr>
          <a:xfrm rot="20745380">
            <a:off x="4416200" y="4686881"/>
            <a:ext cx="376979" cy="16901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26BDA38-8DC7-3943-91D2-9630879840C3}"/>
              </a:ext>
            </a:extLst>
          </p:cNvPr>
          <p:cNvSpPr txBox="1"/>
          <p:nvPr/>
        </p:nvSpPr>
        <p:spPr>
          <a:xfrm>
            <a:off x="2492186" y="5457278"/>
            <a:ext cx="183298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Segmento FS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D330011B-E753-EA49-AF45-2507F7CA002F}"/>
              </a:ext>
            </a:extLst>
          </p:cNvPr>
          <p:cNvCxnSpPr>
            <a:endCxn id="19" idx="3"/>
          </p:cNvCxnSpPr>
          <p:nvPr/>
        </p:nvCxnSpPr>
        <p:spPr>
          <a:xfrm flipH="1">
            <a:off x="4957036" y="3249906"/>
            <a:ext cx="1723326" cy="1254318"/>
          </a:xfrm>
          <a:prstGeom prst="straightConnector1">
            <a:avLst/>
          </a:prstGeom>
          <a:ln>
            <a:solidFill>
              <a:srgbClr val="92D05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432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D81DA2A-45F3-1549-A799-EA1409933F04}"/>
              </a:ext>
            </a:extLst>
          </p:cNvPr>
          <p:cNvCxnSpPr/>
          <p:nvPr/>
        </p:nvCxnSpPr>
        <p:spPr>
          <a:xfrm>
            <a:off x="3556623" y="4044677"/>
            <a:ext cx="3904432" cy="22944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7410567" y="638958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</a:t>
            </a:r>
            <a:r>
              <a:rPr lang="it-IT" baseline="-25000" dirty="0"/>
              <a:t> </a:t>
            </a:r>
            <a:r>
              <a:rPr lang="it-IT" dirty="0"/>
              <a:t>0,8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C86951-32F0-3644-9AA0-3F9D76EE2277}"/>
              </a:ext>
            </a:extLst>
          </p:cNvPr>
          <p:cNvSpPr txBox="1"/>
          <p:nvPr/>
        </p:nvSpPr>
        <p:spPr>
          <a:xfrm>
            <a:off x="2545833" y="3801709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 0,4</a:t>
            </a:r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1D5468D6-1A76-1942-8582-959F03C042C3}"/>
              </a:ext>
            </a:extLst>
          </p:cNvPr>
          <p:cNvCxnSpPr/>
          <p:nvPr/>
        </p:nvCxnSpPr>
        <p:spPr>
          <a:xfrm>
            <a:off x="3556622" y="936839"/>
            <a:ext cx="1537091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EF8DFB7-A172-7244-AE5C-AD1DE6632DA3}"/>
              </a:ext>
            </a:extLst>
          </p:cNvPr>
          <p:cNvSpPr txBox="1"/>
          <p:nvPr/>
        </p:nvSpPr>
        <p:spPr>
          <a:xfrm>
            <a:off x="4781434" y="6417171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F</a:t>
            </a:r>
            <a:r>
              <a:rPr lang="it-IT" dirty="0"/>
              <a:t>= 0,3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D20D42D-2F20-B74E-B1BF-981D330D104C}"/>
              </a:ext>
            </a:extLst>
          </p:cNvPr>
          <p:cNvSpPr txBox="1"/>
          <p:nvPr/>
        </p:nvSpPr>
        <p:spPr>
          <a:xfrm>
            <a:off x="3447939" y="58433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07CB483-1515-3342-AF75-662F36114D68}"/>
              </a:ext>
            </a:extLst>
          </p:cNvPr>
          <p:cNvSpPr txBox="1"/>
          <p:nvPr/>
        </p:nvSpPr>
        <p:spPr>
          <a:xfrm>
            <a:off x="4605658" y="431955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</a:t>
            </a:r>
            <a:endParaRPr lang="it-IT" sz="1200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FC1C388F-9BB0-DA4E-BF0A-657577A6912F}"/>
              </a:ext>
            </a:extLst>
          </p:cNvPr>
          <p:cNvSpPr txBox="1"/>
          <p:nvPr/>
        </p:nvSpPr>
        <p:spPr>
          <a:xfrm>
            <a:off x="5098496" y="5897061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= portata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395AD9CD-27E7-C44D-8740-88F14D3E8153}"/>
              </a:ext>
            </a:extLst>
          </p:cNvPr>
          <p:cNvSpPr txBox="1"/>
          <p:nvPr/>
        </p:nvSpPr>
        <p:spPr>
          <a:xfrm>
            <a:off x="3737550" y="698194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= solvente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01F64189-02F5-BF4C-B954-87440B32A502}"/>
              </a:ext>
            </a:extLst>
          </p:cNvPr>
          <p:cNvSpPr txBox="1"/>
          <p:nvPr/>
        </p:nvSpPr>
        <p:spPr>
          <a:xfrm>
            <a:off x="6144570" y="2248497"/>
            <a:ext cx="5801588" cy="92333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La retta FS incrocia la retta di equilibrio nel punto D</a:t>
            </a:r>
          </a:p>
          <a:p>
            <a:r>
              <a:rPr lang="it-IT" dirty="0"/>
              <a:t>che è un miscuglio ternario (</a:t>
            </a:r>
            <a:r>
              <a:rPr lang="it-IT" dirty="0" err="1"/>
              <a:t>x,y,z</a:t>
            </a:r>
            <a:r>
              <a:rPr lang="it-IT" dirty="0"/>
              <a:t>) che si ottiene </a:t>
            </a:r>
          </a:p>
          <a:p>
            <a:r>
              <a:rPr lang="it-IT" dirty="0"/>
              <a:t>impiegando la quantità MINIMA di solvente.</a:t>
            </a:r>
          </a:p>
        </p:txBody>
      </p:sp>
      <p:sp>
        <p:nvSpPr>
          <p:cNvPr id="3" name="Parentesi graffa aperta 2">
            <a:extLst>
              <a:ext uri="{FF2B5EF4-FFF2-40B4-BE49-F238E27FC236}">
                <a16:creationId xmlns:a16="http://schemas.microsoft.com/office/drawing/2014/main" id="{EEBA3AEF-8A6A-7A4B-8328-458D120C22B4}"/>
              </a:ext>
            </a:extLst>
          </p:cNvPr>
          <p:cNvSpPr/>
          <p:nvPr/>
        </p:nvSpPr>
        <p:spPr>
          <a:xfrm rot="20745380">
            <a:off x="4416200" y="4686881"/>
            <a:ext cx="376979" cy="16901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26BDA38-8DC7-3943-91D2-9630879840C3}"/>
              </a:ext>
            </a:extLst>
          </p:cNvPr>
          <p:cNvSpPr txBox="1"/>
          <p:nvPr/>
        </p:nvSpPr>
        <p:spPr>
          <a:xfrm>
            <a:off x="2492186" y="5457278"/>
            <a:ext cx="183298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Segmento FS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D330011B-E753-EA49-AF45-2507F7CA002F}"/>
              </a:ext>
            </a:extLst>
          </p:cNvPr>
          <p:cNvCxnSpPr>
            <a:endCxn id="19" idx="3"/>
          </p:cNvCxnSpPr>
          <p:nvPr/>
        </p:nvCxnSpPr>
        <p:spPr>
          <a:xfrm flipH="1">
            <a:off x="4957036" y="3249906"/>
            <a:ext cx="1723326" cy="1254318"/>
          </a:xfrm>
          <a:prstGeom prst="straightConnector1">
            <a:avLst/>
          </a:prstGeom>
          <a:ln>
            <a:solidFill>
              <a:srgbClr val="92D05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40E1F5A2-B3E6-FE46-872B-8FA4C84E0366}"/>
              </a:ext>
            </a:extLst>
          </p:cNvPr>
          <p:cNvCxnSpPr/>
          <p:nvPr/>
        </p:nvCxnSpPr>
        <p:spPr>
          <a:xfrm>
            <a:off x="8957625" y="3249906"/>
            <a:ext cx="0" cy="652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FB36441-1B68-1040-8410-DC08F69D38C1}"/>
              </a:ext>
            </a:extLst>
          </p:cNvPr>
          <p:cNvSpPr txBox="1"/>
          <p:nvPr/>
        </p:nvSpPr>
        <p:spPr>
          <a:xfrm>
            <a:off x="7373750" y="4106323"/>
            <a:ext cx="460895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Attenzione: se utilizzo quantità superiori </a:t>
            </a:r>
          </a:p>
          <a:p>
            <a:r>
              <a:rPr lang="it-IT" dirty="0"/>
              <a:t>di solvente estraggo soluto, inferiori no!</a:t>
            </a:r>
          </a:p>
        </p:txBody>
      </p:sp>
    </p:spTree>
    <p:extLst>
      <p:ext uri="{BB962C8B-B14F-4D97-AF65-F5344CB8AC3E}">
        <p14:creationId xmlns:p14="http://schemas.microsoft.com/office/powerpoint/2010/main" val="3327601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D81DA2A-45F3-1549-A799-EA1409933F04}"/>
              </a:ext>
            </a:extLst>
          </p:cNvPr>
          <p:cNvCxnSpPr/>
          <p:nvPr/>
        </p:nvCxnSpPr>
        <p:spPr>
          <a:xfrm>
            <a:off x="3556623" y="4044677"/>
            <a:ext cx="3904432" cy="22944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7410567" y="638958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</a:t>
            </a:r>
            <a:r>
              <a:rPr lang="it-IT" baseline="-25000" dirty="0"/>
              <a:t> </a:t>
            </a:r>
            <a:r>
              <a:rPr lang="it-IT" dirty="0"/>
              <a:t>0,8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C86951-32F0-3644-9AA0-3F9D76EE2277}"/>
              </a:ext>
            </a:extLst>
          </p:cNvPr>
          <p:cNvSpPr txBox="1"/>
          <p:nvPr/>
        </p:nvSpPr>
        <p:spPr>
          <a:xfrm>
            <a:off x="2545833" y="3801709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 0,4</a:t>
            </a:r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1D5468D6-1A76-1942-8582-959F03C042C3}"/>
              </a:ext>
            </a:extLst>
          </p:cNvPr>
          <p:cNvCxnSpPr/>
          <p:nvPr/>
        </p:nvCxnSpPr>
        <p:spPr>
          <a:xfrm>
            <a:off x="3556622" y="936839"/>
            <a:ext cx="1537091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EF8DFB7-A172-7244-AE5C-AD1DE6632DA3}"/>
              </a:ext>
            </a:extLst>
          </p:cNvPr>
          <p:cNvSpPr txBox="1"/>
          <p:nvPr/>
        </p:nvSpPr>
        <p:spPr>
          <a:xfrm>
            <a:off x="4781434" y="6417171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F</a:t>
            </a:r>
            <a:r>
              <a:rPr lang="it-IT" dirty="0"/>
              <a:t>= 0,3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D20D42D-2F20-B74E-B1BF-981D330D104C}"/>
              </a:ext>
            </a:extLst>
          </p:cNvPr>
          <p:cNvSpPr txBox="1"/>
          <p:nvPr/>
        </p:nvSpPr>
        <p:spPr>
          <a:xfrm>
            <a:off x="3447939" y="58433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07CB483-1515-3342-AF75-662F36114D68}"/>
              </a:ext>
            </a:extLst>
          </p:cNvPr>
          <p:cNvSpPr txBox="1"/>
          <p:nvPr/>
        </p:nvSpPr>
        <p:spPr>
          <a:xfrm>
            <a:off x="4605658" y="431955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</a:t>
            </a:r>
            <a:endParaRPr lang="it-IT" sz="1200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FC1C388F-9BB0-DA4E-BF0A-657577A6912F}"/>
              </a:ext>
            </a:extLst>
          </p:cNvPr>
          <p:cNvSpPr txBox="1"/>
          <p:nvPr/>
        </p:nvSpPr>
        <p:spPr>
          <a:xfrm>
            <a:off x="5098496" y="589706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395AD9CD-27E7-C44D-8740-88F14D3E8153}"/>
              </a:ext>
            </a:extLst>
          </p:cNvPr>
          <p:cNvSpPr txBox="1"/>
          <p:nvPr/>
        </p:nvSpPr>
        <p:spPr>
          <a:xfrm>
            <a:off x="3737550" y="69819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4C73DA9-1685-324F-BDFC-AC7AC97843F7}"/>
              </a:ext>
            </a:extLst>
          </p:cNvPr>
          <p:cNvSpPr txBox="1"/>
          <p:nvPr/>
        </p:nvSpPr>
        <p:spPr>
          <a:xfrm>
            <a:off x="502789" y="1031390"/>
            <a:ext cx="272382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Terzo passaggio,</a:t>
            </a:r>
          </a:p>
          <a:p>
            <a:r>
              <a:rPr lang="it-IT" dirty="0"/>
              <a:t>determinare la quantità</a:t>
            </a:r>
          </a:p>
          <a:p>
            <a:r>
              <a:rPr lang="it-IT" dirty="0"/>
              <a:t>MINIMA di solvente (</a:t>
            </a:r>
            <a:r>
              <a:rPr lang="it-IT" dirty="0" err="1"/>
              <a:t>S</a:t>
            </a:r>
            <a:r>
              <a:rPr lang="it-IT" dirty="0"/>
              <a:t>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216043B-05DD-374E-9133-E26756D12C13}"/>
              </a:ext>
            </a:extLst>
          </p:cNvPr>
          <p:cNvSpPr txBox="1"/>
          <p:nvPr/>
        </p:nvSpPr>
        <p:spPr>
          <a:xfrm>
            <a:off x="6860912" y="1106599"/>
            <a:ext cx="4673074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Per calcolare le portate, in questo caso </a:t>
            </a:r>
            <a:r>
              <a:rPr lang="it-IT" dirty="0" err="1"/>
              <a:t>S</a:t>
            </a:r>
            <a:r>
              <a:rPr lang="it-IT" dirty="0"/>
              <a:t>,</a:t>
            </a:r>
          </a:p>
          <a:p>
            <a:pPr algn="ctr"/>
            <a:r>
              <a:rPr lang="it-IT" dirty="0"/>
              <a:t>Bisogna far riferimento alla 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REGOLA della LEVA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2D512D1-DE4E-4F43-9AAB-F19E94C0D736}"/>
              </a:ext>
            </a:extLst>
          </p:cNvPr>
          <p:cNvSpPr txBox="1"/>
          <p:nvPr/>
        </p:nvSpPr>
        <p:spPr>
          <a:xfrm>
            <a:off x="7256957" y="2917926"/>
            <a:ext cx="3972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 * FD= </a:t>
            </a:r>
            <a:r>
              <a:rPr lang="it-IT" dirty="0" err="1"/>
              <a:t>S</a:t>
            </a:r>
            <a:r>
              <a:rPr lang="it-IT" dirty="0"/>
              <a:t> * SD           Regola leva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E67EE444-9434-624A-87BA-E2A28868038E}"/>
              </a:ext>
            </a:extLst>
          </p:cNvPr>
          <p:cNvSpPr txBox="1"/>
          <p:nvPr/>
        </p:nvSpPr>
        <p:spPr>
          <a:xfrm>
            <a:off x="7208863" y="2515793"/>
            <a:ext cx="231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FS = FD + SD</a:t>
            </a:r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90DC0C5C-C0C4-6B42-B115-6928979673E9}"/>
              </a:ext>
            </a:extLst>
          </p:cNvPr>
          <p:cNvCxnSpPr/>
          <p:nvPr/>
        </p:nvCxnSpPr>
        <p:spPr>
          <a:xfrm>
            <a:off x="9044983" y="3123770"/>
            <a:ext cx="4251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7407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D81DA2A-45F3-1549-A799-EA1409933F04}"/>
              </a:ext>
            </a:extLst>
          </p:cNvPr>
          <p:cNvCxnSpPr/>
          <p:nvPr/>
        </p:nvCxnSpPr>
        <p:spPr>
          <a:xfrm>
            <a:off x="3556623" y="4044677"/>
            <a:ext cx="3904432" cy="22944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7410567" y="638958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</a:t>
            </a:r>
            <a:r>
              <a:rPr lang="it-IT" baseline="-25000" dirty="0"/>
              <a:t> </a:t>
            </a:r>
            <a:r>
              <a:rPr lang="it-IT" dirty="0"/>
              <a:t>0,8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C86951-32F0-3644-9AA0-3F9D76EE2277}"/>
              </a:ext>
            </a:extLst>
          </p:cNvPr>
          <p:cNvSpPr txBox="1"/>
          <p:nvPr/>
        </p:nvSpPr>
        <p:spPr>
          <a:xfrm>
            <a:off x="2545833" y="3801709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 0,4</a:t>
            </a:r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1D5468D6-1A76-1942-8582-959F03C042C3}"/>
              </a:ext>
            </a:extLst>
          </p:cNvPr>
          <p:cNvCxnSpPr/>
          <p:nvPr/>
        </p:nvCxnSpPr>
        <p:spPr>
          <a:xfrm>
            <a:off x="3556622" y="936839"/>
            <a:ext cx="1537091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EF8DFB7-A172-7244-AE5C-AD1DE6632DA3}"/>
              </a:ext>
            </a:extLst>
          </p:cNvPr>
          <p:cNvSpPr txBox="1"/>
          <p:nvPr/>
        </p:nvSpPr>
        <p:spPr>
          <a:xfrm>
            <a:off x="4781434" y="6417171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F</a:t>
            </a:r>
            <a:r>
              <a:rPr lang="it-IT" dirty="0"/>
              <a:t>= 0,3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D20D42D-2F20-B74E-B1BF-981D330D104C}"/>
              </a:ext>
            </a:extLst>
          </p:cNvPr>
          <p:cNvSpPr txBox="1"/>
          <p:nvPr/>
        </p:nvSpPr>
        <p:spPr>
          <a:xfrm>
            <a:off x="3447939" y="58433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07CB483-1515-3342-AF75-662F36114D68}"/>
              </a:ext>
            </a:extLst>
          </p:cNvPr>
          <p:cNvSpPr txBox="1"/>
          <p:nvPr/>
        </p:nvSpPr>
        <p:spPr>
          <a:xfrm>
            <a:off x="4605658" y="431955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</a:t>
            </a:r>
            <a:endParaRPr lang="it-IT" sz="1200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FC1C388F-9BB0-DA4E-BF0A-657577A6912F}"/>
              </a:ext>
            </a:extLst>
          </p:cNvPr>
          <p:cNvSpPr txBox="1"/>
          <p:nvPr/>
        </p:nvSpPr>
        <p:spPr>
          <a:xfrm>
            <a:off x="5098496" y="589706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395AD9CD-27E7-C44D-8740-88F14D3E8153}"/>
              </a:ext>
            </a:extLst>
          </p:cNvPr>
          <p:cNvSpPr txBox="1"/>
          <p:nvPr/>
        </p:nvSpPr>
        <p:spPr>
          <a:xfrm>
            <a:off x="3737550" y="69819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endParaRPr lang="it-IT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2D512D1-DE4E-4F43-9AAB-F19E94C0D736}"/>
              </a:ext>
            </a:extLst>
          </p:cNvPr>
          <p:cNvSpPr txBox="1"/>
          <p:nvPr/>
        </p:nvSpPr>
        <p:spPr>
          <a:xfrm>
            <a:off x="7098289" y="876613"/>
            <a:ext cx="325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  FD= </a:t>
            </a:r>
            <a:r>
              <a:rPr lang="it-IT" dirty="0" err="1"/>
              <a:t>S</a:t>
            </a:r>
            <a:r>
              <a:rPr lang="it-IT" dirty="0"/>
              <a:t> SD        Regola leva</a:t>
            </a:r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90DC0C5C-C0C4-6B42-B115-6928979673E9}"/>
              </a:ext>
            </a:extLst>
          </p:cNvPr>
          <p:cNvCxnSpPr/>
          <p:nvPr/>
        </p:nvCxnSpPr>
        <p:spPr>
          <a:xfrm>
            <a:off x="8513715" y="1074924"/>
            <a:ext cx="4251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562D976-A17A-9A4A-B549-4609C7964BC6}"/>
              </a:ext>
            </a:extLst>
          </p:cNvPr>
          <p:cNvSpPr txBox="1"/>
          <p:nvPr/>
        </p:nvSpPr>
        <p:spPr>
          <a:xfrm>
            <a:off x="7332673" y="1619129"/>
            <a:ext cx="191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</a:t>
            </a:r>
            <a:r>
              <a:rPr lang="it-IT" dirty="0" err="1"/>
              <a:t>S</a:t>
            </a:r>
            <a:r>
              <a:rPr lang="it-IT" dirty="0"/>
              <a:t>/</a:t>
            </a:r>
            <a:r>
              <a:rPr lang="it-IT" dirty="0" err="1"/>
              <a:t>F</a:t>
            </a:r>
            <a:r>
              <a:rPr lang="it-IT" dirty="0"/>
              <a:t>)</a:t>
            </a:r>
            <a:r>
              <a:rPr lang="it-IT" baseline="-25000" dirty="0" err="1"/>
              <a:t>min</a:t>
            </a:r>
            <a:r>
              <a:rPr lang="it-IT" dirty="0"/>
              <a:t>= FD/SD </a:t>
            </a:r>
          </a:p>
        </p:txBody>
      </p:sp>
      <p:sp>
        <p:nvSpPr>
          <p:cNvPr id="8" name="Parentesi graffa aperta 7">
            <a:extLst>
              <a:ext uri="{FF2B5EF4-FFF2-40B4-BE49-F238E27FC236}">
                <a16:creationId xmlns:a16="http://schemas.microsoft.com/office/drawing/2014/main" id="{34A76E7F-45D9-2547-9670-D321471FAB20}"/>
              </a:ext>
            </a:extLst>
          </p:cNvPr>
          <p:cNvSpPr/>
          <p:nvPr/>
        </p:nvSpPr>
        <p:spPr>
          <a:xfrm rot="16200000">
            <a:off x="8702022" y="1654319"/>
            <a:ext cx="228645" cy="8969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CBECAD6-100B-4D49-AF33-8671BBA9C5F9}"/>
              </a:ext>
            </a:extLst>
          </p:cNvPr>
          <p:cNvSpPr txBox="1"/>
          <p:nvPr/>
        </p:nvSpPr>
        <p:spPr>
          <a:xfrm>
            <a:off x="8078170" y="2294105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Questi due segmenti li posso </a:t>
            </a:r>
          </a:p>
          <a:p>
            <a:r>
              <a:rPr lang="it-IT" dirty="0"/>
              <a:t>MISURARE con  il righello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4F75A32-1A91-C845-8525-B36F7C46808B}"/>
              </a:ext>
            </a:extLst>
          </p:cNvPr>
          <p:cNvSpPr txBox="1"/>
          <p:nvPr/>
        </p:nvSpPr>
        <p:spPr>
          <a:xfrm>
            <a:off x="4262100" y="2979986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SD= 147 mm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A238660-A3CD-6C49-B3D5-38D0269C9093}"/>
              </a:ext>
            </a:extLst>
          </p:cNvPr>
          <p:cNvSpPr txBox="1"/>
          <p:nvPr/>
        </p:nvSpPr>
        <p:spPr>
          <a:xfrm>
            <a:off x="3737550" y="5338082"/>
            <a:ext cx="1018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FD= 61 mm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5AA11FF3-4663-764E-9DDF-0BA56508DA39}"/>
              </a:ext>
            </a:extLst>
          </p:cNvPr>
          <p:cNvSpPr txBox="1"/>
          <p:nvPr/>
        </p:nvSpPr>
        <p:spPr>
          <a:xfrm>
            <a:off x="7322665" y="3130986"/>
            <a:ext cx="3841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</a:t>
            </a:r>
            <a:r>
              <a:rPr lang="it-IT" dirty="0" err="1"/>
              <a:t>S</a:t>
            </a:r>
            <a:r>
              <a:rPr lang="it-IT" dirty="0"/>
              <a:t>/</a:t>
            </a:r>
            <a:r>
              <a:rPr lang="it-IT" dirty="0" err="1"/>
              <a:t>F</a:t>
            </a:r>
            <a:r>
              <a:rPr lang="it-IT" dirty="0"/>
              <a:t>)</a:t>
            </a:r>
            <a:r>
              <a:rPr lang="it-IT" baseline="-25000" dirty="0" err="1"/>
              <a:t>min</a:t>
            </a:r>
            <a:r>
              <a:rPr lang="it-IT" dirty="0"/>
              <a:t>= 61 mm/147 mm=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0,4150 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EF714A69-4969-1046-9216-2CF5613B2DF9}"/>
              </a:ext>
            </a:extLst>
          </p:cNvPr>
          <p:cNvSpPr txBox="1"/>
          <p:nvPr/>
        </p:nvSpPr>
        <p:spPr>
          <a:xfrm>
            <a:off x="7369799" y="3906773"/>
            <a:ext cx="4245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</a:t>
            </a:r>
            <a:r>
              <a:rPr lang="it-IT" dirty="0" err="1"/>
              <a:t>S</a:t>
            </a:r>
            <a:r>
              <a:rPr lang="it-IT" dirty="0"/>
              <a:t>/</a:t>
            </a:r>
            <a:r>
              <a:rPr lang="it-IT" dirty="0" err="1"/>
              <a:t>F</a:t>
            </a:r>
            <a:r>
              <a:rPr lang="it-IT" dirty="0"/>
              <a:t>)</a:t>
            </a:r>
            <a:r>
              <a:rPr lang="it-IT" baseline="-25000" dirty="0" err="1"/>
              <a:t>eff</a:t>
            </a:r>
            <a:r>
              <a:rPr lang="it-IT" baseline="-25000" dirty="0"/>
              <a:t> </a:t>
            </a:r>
            <a:r>
              <a:rPr lang="it-IT" dirty="0"/>
              <a:t>= 3 (</a:t>
            </a:r>
            <a:r>
              <a:rPr lang="it-IT" dirty="0" err="1"/>
              <a:t>S</a:t>
            </a:r>
            <a:r>
              <a:rPr lang="it-IT" dirty="0"/>
              <a:t>/</a:t>
            </a:r>
            <a:r>
              <a:rPr lang="it-IT" dirty="0" err="1"/>
              <a:t>F</a:t>
            </a:r>
            <a:r>
              <a:rPr lang="it-IT" dirty="0"/>
              <a:t>)</a:t>
            </a:r>
            <a:r>
              <a:rPr lang="it-IT" baseline="-25000" dirty="0" err="1"/>
              <a:t>min</a:t>
            </a:r>
            <a:r>
              <a:rPr lang="it-IT" dirty="0"/>
              <a:t> = 3 (0,4150)= 1,245 </a:t>
            </a: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806E9AB3-C980-C34C-9E7B-9013FC3445C1}"/>
              </a:ext>
            </a:extLst>
          </p:cNvPr>
          <p:cNvCxnSpPr/>
          <p:nvPr/>
        </p:nvCxnSpPr>
        <p:spPr>
          <a:xfrm>
            <a:off x="9656530" y="4276105"/>
            <a:ext cx="0" cy="592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2DA4AEFC-74A3-D64F-95E2-9BC998EAD5C7}"/>
              </a:ext>
            </a:extLst>
          </p:cNvPr>
          <p:cNvSpPr txBox="1"/>
          <p:nvPr/>
        </p:nvSpPr>
        <p:spPr>
          <a:xfrm>
            <a:off x="9037282" y="4869034"/>
            <a:ext cx="2595582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Il testo del problema </a:t>
            </a:r>
          </a:p>
          <a:p>
            <a:r>
              <a:rPr lang="it-IT" dirty="0"/>
              <a:t>ci dice che il rapporto </a:t>
            </a:r>
          </a:p>
          <a:p>
            <a:r>
              <a:rPr lang="it-IT" dirty="0"/>
              <a:t>minimo deve essere </a:t>
            </a:r>
          </a:p>
          <a:p>
            <a:r>
              <a:rPr lang="it-IT" dirty="0"/>
              <a:t>triplicato!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826C222-2036-0A48-96F9-7E9D308FDB6F}"/>
              </a:ext>
            </a:extLst>
          </p:cNvPr>
          <p:cNvSpPr txBox="1"/>
          <p:nvPr/>
        </p:nvSpPr>
        <p:spPr>
          <a:xfrm>
            <a:off x="-3594650" y="887161"/>
            <a:ext cx="10269887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Si utilizza 3 volte 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la quantità minima 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di solvente. </a:t>
            </a:r>
          </a:p>
        </p:txBody>
      </p:sp>
    </p:spTree>
    <p:extLst>
      <p:ext uri="{BB962C8B-B14F-4D97-AF65-F5344CB8AC3E}">
        <p14:creationId xmlns:p14="http://schemas.microsoft.com/office/powerpoint/2010/main" val="1863472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D81DA2A-45F3-1549-A799-EA1409933F04}"/>
              </a:ext>
            </a:extLst>
          </p:cNvPr>
          <p:cNvCxnSpPr/>
          <p:nvPr/>
        </p:nvCxnSpPr>
        <p:spPr>
          <a:xfrm>
            <a:off x="3556623" y="4044677"/>
            <a:ext cx="3904432" cy="22944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7410567" y="638958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</a:t>
            </a:r>
            <a:r>
              <a:rPr lang="it-IT" baseline="-25000" dirty="0"/>
              <a:t> </a:t>
            </a:r>
            <a:r>
              <a:rPr lang="it-IT" dirty="0"/>
              <a:t>0,8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C86951-32F0-3644-9AA0-3F9D76EE2277}"/>
              </a:ext>
            </a:extLst>
          </p:cNvPr>
          <p:cNvSpPr txBox="1"/>
          <p:nvPr/>
        </p:nvSpPr>
        <p:spPr>
          <a:xfrm>
            <a:off x="2545833" y="3801709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 0,4</a:t>
            </a:r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1D5468D6-1A76-1942-8582-959F03C042C3}"/>
              </a:ext>
            </a:extLst>
          </p:cNvPr>
          <p:cNvCxnSpPr/>
          <p:nvPr/>
        </p:nvCxnSpPr>
        <p:spPr>
          <a:xfrm>
            <a:off x="3556622" y="936839"/>
            <a:ext cx="1537091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EF8DFB7-A172-7244-AE5C-AD1DE6632DA3}"/>
              </a:ext>
            </a:extLst>
          </p:cNvPr>
          <p:cNvSpPr txBox="1"/>
          <p:nvPr/>
        </p:nvSpPr>
        <p:spPr>
          <a:xfrm>
            <a:off x="4781434" y="6417171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F</a:t>
            </a:r>
            <a:r>
              <a:rPr lang="it-IT" dirty="0"/>
              <a:t>= 0,3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D20D42D-2F20-B74E-B1BF-981D330D104C}"/>
              </a:ext>
            </a:extLst>
          </p:cNvPr>
          <p:cNvSpPr txBox="1"/>
          <p:nvPr/>
        </p:nvSpPr>
        <p:spPr>
          <a:xfrm>
            <a:off x="3447939" y="58433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07CB483-1515-3342-AF75-662F36114D68}"/>
              </a:ext>
            </a:extLst>
          </p:cNvPr>
          <p:cNvSpPr txBox="1"/>
          <p:nvPr/>
        </p:nvSpPr>
        <p:spPr>
          <a:xfrm>
            <a:off x="4605658" y="431955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</a:t>
            </a:r>
            <a:endParaRPr lang="it-IT" sz="1200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FC1C388F-9BB0-DA4E-BF0A-657577A6912F}"/>
              </a:ext>
            </a:extLst>
          </p:cNvPr>
          <p:cNvSpPr txBox="1"/>
          <p:nvPr/>
        </p:nvSpPr>
        <p:spPr>
          <a:xfrm>
            <a:off x="5098496" y="589706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395AD9CD-27E7-C44D-8740-88F14D3E8153}"/>
              </a:ext>
            </a:extLst>
          </p:cNvPr>
          <p:cNvSpPr txBox="1"/>
          <p:nvPr/>
        </p:nvSpPr>
        <p:spPr>
          <a:xfrm>
            <a:off x="3737550" y="69819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endParaRPr lang="it-IT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8349E1BE-4E92-D94B-9092-4A29E9F1C35B}"/>
              </a:ext>
            </a:extLst>
          </p:cNvPr>
          <p:cNvSpPr txBox="1"/>
          <p:nvPr/>
        </p:nvSpPr>
        <p:spPr>
          <a:xfrm>
            <a:off x="502789" y="1031390"/>
            <a:ext cx="283923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Quarto passaggio,</a:t>
            </a:r>
          </a:p>
          <a:p>
            <a:r>
              <a:rPr lang="it-IT" dirty="0"/>
              <a:t>determinare il miscuglio</a:t>
            </a:r>
          </a:p>
          <a:p>
            <a:r>
              <a:rPr lang="it-IT" dirty="0"/>
              <a:t>M di estrazione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ED6E329-DF28-0C49-9B3F-BCF758DCD197}"/>
              </a:ext>
            </a:extLst>
          </p:cNvPr>
          <p:cNvSpPr txBox="1"/>
          <p:nvPr/>
        </p:nvSpPr>
        <p:spPr>
          <a:xfrm>
            <a:off x="7396676" y="846724"/>
            <a:ext cx="171072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dirty="0"/>
              <a:t>FS = F</a:t>
            </a:r>
            <a:r>
              <a:rPr lang="it-IT" dirty="0">
                <a:solidFill>
                  <a:srgbClr val="FF0000"/>
                </a:solidFill>
              </a:rPr>
              <a:t>M</a:t>
            </a:r>
            <a:r>
              <a:rPr lang="it-IT" dirty="0"/>
              <a:t> + S</a:t>
            </a:r>
            <a:r>
              <a:rPr lang="it-IT" dirty="0">
                <a:solidFill>
                  <a:srgbClr val="FF0000"/>
                </a:solidFill>
              </a:rPr>
              <a:t>M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7809ECA8-6310-7B4E-A33A-5F930F99E55D}"/>
              </a:ext>
            </a:extLst>
          </p:cNvPr>
          <p:cNvCxnSpPr/>
          <p:nvPr/>
        </p:nvCxnSpPr>
        <p:spPr>
          <a:xfrm>
            <a:off x="8367880" y="1216056"/>
            <a:ext cx="0" cy="425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DBF64AAC-F8E8-F24F-94EA-18609B608617}"/>
              </a:ext>
            </a:extLst>
          </p:cNvPr>
          <p:cNvSpPr txBox="1"/>
          <p:nvPr/>
        </p:nvSpPr>
        <p:spPr>
          <a:xfrm>
            <a:off x="7396675" y="1693480"/>
            <a:ext cx="3018775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dirty="0"/>
              <a:t>FS/SM = FM/SM + SM/SM</a:t>
            </a:r>
          </a:p>
          <a:p>
            <a:endParaRPr lang="it-IT" dirty="0"/>
          </a:p>
          <a:p>
            <a:r>
              <a:rPr lang="it-IT" dirty="0"/>
              <a:t>FS/SM = 1,245 + 1= 2,245</a:t>
            </a:r>
          </a:p>
        </p:txBody>
      </p: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D748E215-30C3-0F49-BC82-B7D95DC6C613}"/>
              </a:ext>
            </a:extLst>
          </p:cNvPr>
          <p:cNvCxnSpPr/>
          <p:nvPr/>
        </p:nvCxnSpPr>
        <p:spPr>
          <a:xfrm>
            <a:off x="8450390" y="2678902"/>
            <a:ext cx="0" cy="425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36565DD-F995-D149-BF5A-3E0500D2A921}"/>
              </a:ext>
            </a:extLst>
          </p:cNvPr>
          <p:cNvSpPr txBox="1"/>
          <p:nvPr/>
        </p:nvSpPr>
        <p:spPr>
          <a:xfrm>
            <a:off x="7058122" y="3304166"/>
            <a:ext cx="4551246" cy="369332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SM = FS/ 2,245= 209 mm/ 2,245= 93 mm</a:t>
            </a:r>
          </a:p>
        </p:txBody>
      </p: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A1818646-3BEE-4F47-AA77-3CB9688A426F}"/>
              </a:ext>
            </a:extLst>
          </p:cNvPr>
          <p:cNvCxnSpPr/>
          <p:nvPr/>
        </p:nvCxnSpPr>
        <p:spPr>
          <a:xfrm>
            <a:off x="7979159" y="3673498"/>
            <a:ext cx="710553" cy="830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1BE7C25-4AD6-AA4D-A441-02F89CFBB252}"/>
              </a:ext>
            </a:extLst>
          </p:cNvPr>
          <p:cNvSpPr txBox="1"/>
          <p:nvPr/>
        </p:nvSpPr>
        <p:spPr>
          <a:xfrm>
            <a:off x="7994802" y="4520254"/>
            <a:ext cx="3672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FS posso misurare con righello!</a:t>
            </a:r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8A506666-CB8A-BC4C-861D-6129A2FDD260}"/>
              </a:ext>
            </a:extLst>
          </p:cNvPr>
          <p:cNvSpPr/>
          <p:nvPr/>
        </p:nvSpPr>
        <p:spPr>
          <a:xfrm>
            <a:off x="10675766" y="3180015"/>
            <a:ext cx="991836" cy="621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954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D81DA2A-45F3-1549-A799-EA1409933F04}"/>
              </a:ext>
            </a:extLst>
          </p:cNvPr>
          <p:cNvCxnSpPr/>
          <p:nvPr/>
        </p:nvCxnSpPr>
        <p:spPr>
          <a:xfrm>
            <a:off x="3556623" y="4044677"/>
            <a:ext cx="3904432" cy="22944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7410567" y="638958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</a:t>
            </a:r>
            <a:r>
              <a:rPr lang="it-IT" baseline="-25000" dirty="0"/>
              <a:t> </a:t>
            </a:r>
            <a:r>
              <a:rPr lang="it-IT" dirty="0"/>
              <a:t>0,8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C86951-32F0-3644-9AA0-3F9D76EE2277}"/>
              </a:ext>
            </a:extLst>
          </p:cNvPr>
          <p:cNvSpPr txBox="1"/>
          <p:nvPr/>
        </p:nvSpPr>
        <p:spPr>
          <a:xfrm>
            <a:off x="2545833" y="3801709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 0,4</a:t>
            </a:r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1D5468D6-1A76-1942-8582-959F03C042C3}"/>
              </a:ext>
            </a:extLst>
          </p:cNvPr>
          <p:cNvCxnSpPr/>
          <p:nvPr/>
        </p:nvCxnSpPr>
        <p:spPr>
          <a:xfrm>
            <a:off x="3556622" y="936839"/>
            <a:ext cx="1537091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EF8DFB7-A172-7244-AE5C-AD1DE6632DA3}"/>
              </a:ext>
            </a:extLst>
          </p:cNvPr>
          <p:cNvSpPr txBox="1"/>
          <p:nvPr/>
        </p:nvSpPr>
        <p:spPr>
          <a:xfrm>
            <a:off x="4781434" y="6417171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F</a:t>
            </a:r>
            <a:r>
              <a:rPr lang="it-IT" dirty="0"/>
              <a:t>= 0,3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D20D42D-2F20-B74E-B1BF-981D330D104C}"/>
              </a:ext>
            </a:extLst>
          </p:cNvPr>
          <p:cNvSpPr txBox="1"/>
          <p:nvPr/>
        </p:nvSpPr>
        <p:spPr>
          <a:xfrm>
            <a:off x="3447939" y="58433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07CB483-1515-3342-AF75-662F36114D68}"/>
              </a:ext>
            </a:extLst>
          </p:cNvPr>
          <p:cNvSpPr txBox="1"/>
          <p:nvPr/>
        </p:nvSpPr>
        <p:spPr>
          <a:xfrm>
            <a:off x="4605658" y="431955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</a:t>
            </a:r>
            <a:endParaRPr lang="it-IT" sz="1200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FC1C388F-9BB0-DA4E-BF0A-657577A6912F}"/>
              </a:ext>
            </a:extLst>
          </p:cNvPr>
          <p:cNvSpPr txBox="1"/>
          <p:nvPr/>
        </p:nvSpPr>
        <p:spPr>
          <a:xfrm>
            <a:off x="5098496" y="589706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395AD9CD-27E7-C44D-8740-88F14D3E8153}"/>
              </a:ext>
            </a:extLst>
          </p:cNvPr>
          <p:cNvSpPr txBox="1"/>
          <p:nvPr/>
        </p:nvSpPr>
        <p:spPr>
          <a:xfrm>
            <a:off x="3737550" y="69819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endParaRPr lang="it-IT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36565DD-F995-D149-BF5A-3E0500D2A921}"/>
              </a:ext>
            </a:extLst>
          </p:cNvPr>
          <p:cNvSpPr txBox="1"/>
          <p:nvPr/>
        </p:nvSpPr>
        <p:spPr>
          <a:xfrm>
            <a:off x="1012598" y="2193024"/>
            <a:ext cx="1576072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SM = 93 mm</a:t>
            </a:r>
          </a:p>
        </p:txBody>
      </p: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2116745D-6C53-584C-958F-D29E12105317}"/>
              </a:ext>
            </a:extLst>
          </p:cNvPr>
          <p:cNvCxnSpPr>
            <a:stCxn id="4" idx="2"/>
          </p:cNvCxnSpPr>
          <p:nvPr/>
        </p:nvCxnSpPr>
        <p:spPr>
          <a:xfrm flipV="1">
            <a:off x="3556622" y="2102538"/>
            <a:ext cx="997905" cy="42309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9B19457-DC87-0C47-9425-2050EFEE4EA7}"/>
              </a:ext>
            </a:extLst>
          </p:cNvPr>
          <p:cNvSpPr txBox="1"/>
          <p:nvPr/>
        </p:nvSpPr>
        <p:spPr>
          <a:xfrm>
            <a:off x="4260536" y="3157839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M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BBB58BC0-BB0C-B045-911F-F98CB85EA38B}"/>
              </a:ext>
            </a:extLst>
          </p:cNvPr>
          <p:cNvCxnSpPr/>
          <p:nvPr/>
        </p:nvCxnSpPr>
        <p:spPr>
          <a:xfrm flipV="1">
            <a:off x="2752268" y="2242318"/>
            <a:ext cx="1068565" cy="157254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686E16-D555-0348-8661-283A40A1F2C9}"/>
              </a:ext>
            </a:extLst>
          </p:cNvPr>
          <p:cNvSpPr txBox="1"/>
          <p:nvPr/>
        </p:nvSpPr>
        <p:spPr>
          <a:xfrm>
            <a:off x="4587163" y="182369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947137F-2739-6E4B-ACAA-EF0BA26D68A9}"/>
              </a:ext>
            </a:extLst>
          </p:cNvPr>
          <p:cNvSpPr txBox="1"/>
          <p:nvPr/>
        </p:nvSpPr>
        <p:spPr>
          <a:xfrm>
            <a:off x="4018750" y="450051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1143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D81DA2A-45F3-1549-A799-EA1409933F04}"/>
              </a:ext>
            </a:extLst>
          </p:cNvPr>
          <p:cNvCxnSpPr/>
          <p:nvPr/>
        </p:nvCxnSpPr>
        <p:spPr>
          <a:xfrm>
            <a:off x="3556623" y="4044677"/>
            <a:ext cx="3904432" cy="22944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C86951-32F0-3644-9AA0-3F9D76EE2277}"/>
              </a:ext>
            </a:extLst>
          </p:cNvPr>
          <p:cNvSpPr txBox="1"/>
          <p:nvPr/>
        </p:nvSpPr>
        <p:spPr>
          <a:xfrm>
            <a:off x="2545833" y="3801709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 0,4</a:t>
            </a:r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1D5468D6-1A76-1942-8582-959F03C042C3}"/>
              </a:ext>
            </a:extLst>
          </p:cNvPr>
          <p:cNvCxnSpPr/>
          <p:nvPr/>
        </p:nvCxnSpPr>
        <p:spPr>
          <a:xfrm>
            <a:off x="3556622" y="936839"/>
            <a:ext cx="1537091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D20D42D-2F20-B74E-B1BF-981D330D104C}"/>
              </a:ext>
            </a:extLst>
          </p:cNvPr>
          <p:cNvSpPr txBox="1"/>
          <p:nvPr/>
        </p:nvSpPr>
        <p:spPr>
          <a:xfrm>
            <a:off x="3447939" y="58433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FC1C388F-9BB0-DA4E-BF0A-657577A6912F}"/>
              </a:ext>
            </a:extLst>
          </p:cNvPr>
          <p:cNvSpPr txBox="1"/>
          <p:nvPr/>
        </p:nvSpPr>
        <p:spPr>
          <a:xfrm>
            <a:off x="5098496" y="589706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395AD9CD-27E7-C44D-8740-88F14D3E8153}"/>
              </a:ext>
            </a:extLst>
          </p:cNvPr>
          <p:cNvSpPr txBox="1"/>
          <p:nvPr/>
        </p:nvSpPr>
        <p:spPr>
          <a:xfrm>
            <a:off x="3737550" y="69819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endParaRPr lang="it-IT" dirty="0"/>
          </a:p>
        </p:txBody>
      </p: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2116745D-6C53-584C-958F-D29E12105317}"/>
              </a:ext>
            </a:extLst>
          </p:cNvPr>
          <p:cNvCxnSpPr>
            <a:stCxn id="4" idx="2"/>
          </p:cNvCxnSpPr>
          <p:nvPr/>
        </p:nvCxnSpPr>
        <p:spPr>
          <a:xfrm flipV="1">
            <a:off x="3556622" y="2102538"/>
            <a:ext cx="997905" cy="42309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9B19457-DC87-0C47-9425-2050EFEE4EA7}"/>
              </a:ext>
            </a:extLst>
          </p:cNvPr>
          <p:cNvSpPr txBox="1"/>
          <p:nvPr/>
        </p:nvSpPr>
        <p:spPr>
          <a:xfrm>
            <a:off x="3808503" y="3157839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M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6916205-9395-804D-B4C1-85AC5AF5438B}"/>
              </a:ext>
            </a:extLst>
          </p:cNvPr>
          <p:cNvSpPr txBox="1"/>
          <p:nvPr/>
        </p:nvSpPr>
        <p:spPr>
          <a:xfrm>
            <a:off x="6977396" y="1147368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Per determinare le concentrazioni basta</a:t>
            </a:r>
          </a:p>
        </p:txBody>
      </p: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026E1B1C-41C0-324E-8C5A-EA5D5B165B8C}"/>
              </a:ext>
            </a:extLst>
          </p:cNvPr>
          <p:cNvCxnSpPr>
            <a:cxnSpLocks/>
          </p:cNvCxnSpPr>
          <p:nvPr/>
        </p:nvCxnSpPr>
        <p:spPr>
          <a:xfrm>
            <a:off x="4554527" y="2096928"/>
            <a:ext cx="215021" cy="4239359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06487AAE-1A75-3345-A612-DCBD010F226B}"/>
              </a:ext>
            </a:extLst>
          </p:cNvPr>
          <p:cNvSpPr txBox="1"/>
          <p:nvPr/>
        </p:nvSpPr>
        <p:spPr>
          <a:xfrm>
            <a:off x="4459011" y="6333482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00B0F0"/>
                </a:solidFill>
              </a:rPr>
              <a:t>x</a:t>
            </a:r>
            <a:r>
              <a:rPr lang="it-IT" baseline="-25000" dirty="0" err="1">
                <a:solidFill>
                  <a:srgbClr val="00B0F0"/>
                </a:solidFill>
              </a:rPr>
              <a:t>E</a:t>
            </a:r>
            <a:r>
              <a:rPr lang="it-IT" dirty="0">
                <a:solidFill>
                  <a:srgbClr val="00B0F0"/>
                </a:solidFill>
              </a:rPr>
              <a:t>= 0,195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CD4ED65-90A4-FC42-8B74-F1D4443358D9}"/>
              </a:ext>
            </a:extLst>
          </p:cNvPr>
          <p:cNvSpPr txBox="1"/>
          <p:nvPr/>
        </p:nvSpPr>
        <p:spPr>
          <a:xfrm>
            <a:off x="4499173" y="179385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F9CF2BD-3E6F-EF47-9D75-44E3E4AFF54E}"/>
              </a:ext>
            </a:extLst>
          </p:cNvPr>
          <p:cNvSpPr txBox="1"/>
          <p:nvPr/>
        </p:nvSpPr>
        <p:spPr>
          <a:xfrm>
            <a:off x="3692511" y="4259268"/>
            <a:ext cx="248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R</a:t>
            </a:r>
            <a:endParaRPr lang="it-IT" dirty="0"/>
          </a:p>
        </p:txBody>
      </p: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AA2924C1-745C-0A4E-BD8D-1E8EC4A33A5D}"/>
              </a:ext>
            </a:extLst>
          </p:cNvPr>
          <p:cNvCxnSpPr>
            <a:cxnSpLocks/>
          </p:cNvCxnSpPr>
          <p:nvPr/>
        </p:nvCxnSpPr>
        <p:spPr>
          <a:xfrm>
            <a:off x="4043606" y="4344856"/>
            <a:ext cx="47432" cy="1988626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DB82B6F4-EBDC-E743-88EA-8DDD094DF41C}"/>
              </a:ext>
            </a:extLst>
          </p:cNvPr>
          <p:cNvSpPr txBox="1"/>
          <p:nvPr/>
        </p:nvSpPr>
        <p:spPr>
          <a:xfrm>
            <a:off x="3256896" y="6346636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x</a:t>
            </a:r>
            <a:r>
              <a:rPr lang="it-IT" baseline="-25000" dirty="0" err="1">
                <a:solidFill>
                  <a:srgbClr val="FF0000"/>
                </a:solidFill>
              </a:rPr>
              <a:t>R</a:t>
            </a:r>
            <a:r>
              <a:rPr lang="it-IT" dirty="0">
                <a:solidFill>
                  <a:srgbClr val="FF0000"/>
                </a:solidFill>
              </a:rPr>
              <a:t>= 0,085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FD3A7F1-491A-C94E-8AE2-CA1136057056}"/>
              </a:ext>
            </a:extLst>
          </p:cNvPr>
          <p:cNvSpPr txBox="1"/>
          <p:nvPr/>
        </p:nvSpPr>
        <p:spPr>
          <a:xfrm>
            <a:off x="6323371" y="1895294"/>
            <a:ext cx="5224507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RICORDATEVI CHE LA RETTA </a:t>
            </a:r>
          </a:p>
          <a:p>
            <a:r>
              <a:rPr lang="it-IT" dirty="0"/>
              <a:t>VERDE RAPPRESENTA LE CORRENTI</a:t>
            </a:r>
          </a:p>
          <a:p>
            <a:r>
              <a:rPr lang="it-IT" dirty="0"/>
              <a:t>IN ENTRATA (FS), QUELLA BLU LE CORRENTI</a:t>
            </a:r>
          </a:p>
          <a:p>
            <a:r>
              <a:rPr lang="it-IT" dirty="0"/>
              <a:t>IN USCITA (ER) E SONO SEMPRE </a:t>
            </a:r>
          </a:p>
          <a:p>
            <a:r>
              <a:rPr lang="it-IT" dirty="0"/>
              <a:t>DELLE RETTE</a:t>
            </a:r>
          </a:p>
        </p:txBody>
      </p:sp>
    </p:spTree>
    <p:extLst>
      <p:ext uri="{BB962C8B-B14F-4D97-AF65-F5344CB8AC3E}">
        <p14:creationId xmlns:p14="http://schemas.microsoft.com/office/powerpoint/2010/main" val="627576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D544E7-334C-384D-9336-F61CBC925B36}"/>
              </a:ext>
            </a:extLst>
          </p:cNvPr>
          <p:cNvSpPr txBox="1">
            <a:spLocks/>
          </p:cNvSpPr>
          <p:nvPr/>
        </p:nvSpPr>
        <p:spPr>
          <a:xfrm>
            <a:off x="581192" y="758886"/>
            <a:ext cx="11029615" cy="755614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/>
              <a:t>BILANCI DI MATERIA ESTRAZIONE SOLIDO-LIQUIDO</a:t>
            </a:r>
            <a:endParaRPr lang="it-IT" dirty="0"/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4935AC41-F9F2-8B4F-8E6A-2531B75B052D}"/>
              </a:ext>
            </a:extLst>
          </p:cNvPr>
          <p:cNvSpPr/>
          <p:nvPr/>
        </p:nvSpPr>
        <p:spPr>
          <a:xfrm>
            <a:off x="4548250" y="2695698"/>
            <a:ext cx="2737262" cy="2268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M(I,B,C)</a:t>
            </a:r>
          </a:p>
          <a:p>
            <a:pPr algn="ctr"/>
            <a:r>
              <a:rPr lang="it-IT" dirty="0" err="1"/>
              <a:t>x</a:t>
            </a:r>
            <a:r>
              <a:rPr lang="it-IT" baseline="-25000" dirty="0" err="1"/>
              <a:t>M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M</a:t>
            </a:r>
            <a:r>
              <a:rPr lang="it-IT" dirty="0" err="1"/>
              <a:t>,z</a:t>
            </a:r>
            <a:r>
              <a:rPr lang="it-IT" baseline="-25000" dirty="0" err="1"/>
              <a:t>M</a:t>
            </a:r>
            <a:endParaRPr lang="it-IT" baseline="-25000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DF05AA4E-E521-2C4A-B2CE-4043CE388483}"/>
              </a:ext>
            </a:extLst>
          </p:cNvPr>
          <p:cNvCxnSpPr/>
          <p:nvPr/>
        </p:nvCxnSpPr>
        <p:spPr>
          <a:xfrm>
            <a:off x="1080655" y="2517569"/>
            <a:ext cx="2060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9A599521-31F1-4B48-979D-2CAC99CE3D0A}"/>
              </a:ext>
            </a:extLst>
          </p:cNvPr>
          <p:cNvCxnSpPr>
            <a:cxnSpLocks/>
          </p:cNvCxnSpPr>
          <p:nvPr/>
        </p:nvCxnSpPr>
        <p:spPr>
          <a:xfrm>
            <a:off x="3141023" y="2517569"/>
            <a:ext cx="1407227" cy="552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8A06F25D-9BE4-2647-9E05-BCF5D01E28AC}"/>
              </a:ext>
            </a:extLst>
          </p:cNvPr>
          <p:cNvCxnSpPr/>
          <p:nvPr/>
        </p:nvCxnSpPr>
        <p:spPr>
          <a:xfrm>
            <a:off x="953985" y="5353792"/>
            <a:ext cx="206036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10AEC9FB-8EC1-BA4D-90C8-BC9FFBADC714}"/>
              </a:ext>
            </a:extLst>
          </p:cNvPr>
          <p:cNvCxnSpPr>
            <a:cxnSpLocks/>
          </p:cNvCxnSpPr>
          <p:nvPr/>
        </p:nvCxnSpPr>
        <p:spPr>
          <a:xfrm flipV="1">
            <a:off x="2993571" y="4720442"/>
            <a:ext cx="1554679" cy="6333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5A4D6CA-FF71-6F44-B3A4-DDBB8E3DCF3F}"/>
              </a:ext>
            </a:extLst>
          </p:cNvPr>
          <p:cNvSpPr txBox="1"/>
          <p:nvPr/>
        </p:nvSpPr>
        <p:spPr>
          <a:xfrm>
            <a:off x="1151906" y="2101932"/>
            <a:ext cx="1095172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( I, C,B)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0A89BD7-BDCD-8D48-B4A2-591ED3AC71DB}"/>
              </a:ext>
            </a:extLst>
          </p:cNvPr>
          <p:cNvSpPr txBox="1"/>
          <p:nvPr/>
        </p:nvSpPr>
        <p:spPr>
          <a:xfrm>
            <a:off x="1080655" y="4779219"/>
            <a:ext cx="86433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(B,C)</a:t>
            </a:r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CA1BF3B1-ECC4-6E43-A4EE-12C8B4C21A42}"/>
              </a:ext>
            </a:extLst>
          </p:cNvPr>
          <p:cNvCxnSpPr/>
          <p:nvPr/>
        </p:nvCxnSpPr>
        <p:spPr>
          <a:xfrm flipV="1">
            <a:off x="7285512" y="2517569"/>
            <a:ext cx="890649" cy="4096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DEC03EA6-596D-8F48-9489-A39C0A7DB2AE}"/>
              </a:ext>
            </a:extLst>
          </p:cNvPr>
          <p:cNvCxnSpPr/>
          <p:nvPr/>
        </p:nvCxnSpPr>
        <p:spPr>
          <a:xfrm>
            <a:off x="8176161" y="2517569"/>
            <a:ext cx="176348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>
            <a:extLst>
              <a:ext uri="{FF2B5EF4-FFF2-40B4-BE49-F238E27FC236}">
                <a16:creationId xmlns:a16="http://schemas.microsoft.com/office/drawing/2014/main" id="{A9F6FCC1-310B-044A-A58C-8EA223CAB2CA}"/>
              </a:ext>
            </a:extLst>
          </p:cNvPr>
          <p:cNvCxnSpPr>
            <a:cxnSpLocks/>
          </p:cNvCxnSpPr>
          <p:nvPr/>
        </p:nvCxnSpPr>
        <p:spPr>
          <a:xfrm>
            <a:off x="7285512" y="4659087"/>
            <a:ext cx="754083" cy="589807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FE6CE5FC-5F64-B840-AC62-8C4C5A12F66A}"/>
              </a:ext>
            </a:extLst>
          </p:cNvPr>
          <p:cNvCxnSpPr/>
          <p:nvPr/>
        </p:nvCxnSpPr>
        <p:spPr>
          <a:xfrm>
            <a:off x="8039595" y="5258790"/>
            <a:ext cx="1763486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71BC19F-5478-1C49-8EA7-0F9FCD160474}"/>
              </a:ext>
            </a:extLst>
          </p:cNvPr>
          <p:cNvSpPr txBox="1"/>
          <p:nvPr/>
        </p:nvSpPr>
        <p:spPr>
          <a:xfrm>
            <a:off x="1149347" y="2609004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F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F</a:t>
            </a:r>
            <a:r>
              <a:rPr lang="it-IT" dirty="0"/>
              <a:t>, </a:t>
            </a:r>
            <a:r>
              <a:rPr lang="it-IT" dirty="0" err="1"/>
              <a:t>z</a:t>
            </a:r>
            <a:r>
              <a:rPr lang="it-IT" baseline="-25000" dirty="0" err="1"/>
              <a:t>F</a:t>
            </a:r>
            <a:endParaRPr lang="it-IT" baseline="-25000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90DFF7B-5944-8A4E-8E0C-C4B8D5CADDF6}"/>
              </a:ext>
            </a:extLst>
          </p:cNvPr>
          <p:cNvSpPr txBox="1"/>
          <p:nvPr/>
        </p:nvSpPr>
        <p:spPr>
          <a:xfrm>
            <a:off x="1080655" y="5422476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s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s</a:t>
            </a:r>
            <a:endParaRPr lang="it-IT" baseline="-250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04C2B7E-D669-364C-B0D2-1551B0DCB35C}"/>
              </a:ext>
            </a:extLst>
          </p:cNvPr>
          <p:cNvSpPr txBox="1"/>
          <p:nvPr/>
        </p:nvSpPr>
        <p:spPr>
          <a:xfrm>
            <a:off x="8233557" y="1985021"/>
            <a:ext cx="96853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E (B, C)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AEDA35C-270D-CB42-98FD-FA19DB53BE40}"/>
              </a:ext>
            </a:extLst>
          </p:cNvPr>
          <p:cNvSpPr txBox="1"/>
          <p:nvPr/>
        </p:nvSpPr>
        <p:spPr>
          <a:xfrm>
            <a:off x="8292605" y="4594553"/>
            <a:ext cx="1120820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R( I, B,C)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5215BDCE-77CC-CD42-B3F7-E086FD87BF71}"/>
              </a:ext>
            </a:extLst>
          </p:cNvPr>
          <p:cNvSpPr txBox="1"/>
          <p:nvPr/>
        </p:nvSpPr>
        <p:spPr>
          <a:xfrm>
            <a:off x="8367340" y="54224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dirty="0"/>
              <a:t>, </a:t>
            </a:r>
            <a:r>
              <a:rPr lang="it-IT" dirty="0" err="1"/>
              <a:t>z</a:t>
            </a:r>
            <a:r>
              <a:rPr lang="it-IT" baseline="-25000" dirty="0" err="1"/>
              <a:t>R</a:t>
            </a:r>
            <a:endParaRPr lang="it-IT" baseline="-25000" dirty="0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13A5EFD9-812D-674A-A3BA-5983CAAB7924}"/>
              </a:ext>
            </a:extLst>
          </p:cNvPr>
          <p:cNvSpPr txBox="1"/>
          <p:nvPr/>
        </p:nvSpPr>
        <p:spPr>
          <a:xfrm>
            <a:off x="8292605" y="266994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E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E</a:t>
            </a:r>
            <a:endParaRPr lang="it-IT" baseline="-25000" dirty="0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FFFE9EF3-6B33-774C-8719-D68A5174D0DE}"/>
              </a:ext>
            </a:extLst>
          </p:cNvPr>
          <p:cNvSpPr txBox="1"/>
          <p:nvPr/>
        </p:nvSpPr>
        <p:spPr>
          <a:xfrm>
            <a:off x="4407402" y="5691226"/>
            <a:ext cx="3153427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x= concentrazione soluto </a:t>
            </a:r>
          </a:p>
          <a:p>
            <a:r>
              <a:rPr lang="it-IT" dirty="0"/>
              <a:t>y=concentrazione solvente </a:t>
            </a:r>
          </a:p>
          <a:p>
            <a:r>
              <a:rPr lang="it-IT" dirty="0" err="1"/>
              <a:t>z</a:t>
            </a:r>
            <a:r>
              <a:rPr lang="it-IT" dirty="0"/>
              <a:t>=concentrazione inerte</a:t>
            </a:r>
            <a:endParaRPr lang="it-IT" baseline="-25000" dirty="0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77FB1DFE-2E71-5943-901C-8506088B71BA}"/>
              </a:ext>
            </a:extLst>
          </p:cNvPr>
          <p:cNvSpPr txBox="1"/>
          <p:nvPr/>
        </p:nvSpPr>
        <p:spPr>
          <a:xfrm>
            <a:off x="4680534" y="1487359"/>
            <a:ext cx="2371162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C= portata soluto </a:t>
            </a:r>
          </a:p>
          <a:p>
            <a:r>
              <a:rPr lang="it-IT" dirty="0"/>
              <a:t>B= portata solvente </a:t>
            </a:r>
          </a:p>
          <a:p>
            <a:r>
              <a:rPr lang="it-IT" dirty="0"/>
              <a:t>I=  portata inerte</a:t>
            </a:r>
            <a:endParaRPr lang="it-IT" baseline="-25000" dirty="0"/>
          </a:p>
        </p:txBody>
      </p:sp>
    </p:spTree>
    <p:extLst>
      <p:ext uri="{BB962C8B-B14F-4D97-AF65-F5344CB8AC3E}">
        <p14:creationId xmlns:p14="http://schemas.microsoft.com/office/powerpoint/2010/main" val="571457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3B25362-1C3A-2248-8B29-729D8B34E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9197" y="1155948"/>
            <a:ext cx="4787900" cy="43561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3" name="Parentesi graffa aperta 2">
            <a:extLst>
              <a:ext uri="{FF2B5EF4-FFF2-40B4-BE49-F238E27FC236}">
                <a16:creationId xmlns:a16="http://schemas.microsoft.com/office/drawing/2014/main" id="{FDE5AB8F-F182-BE44-B340-09EF5A8E17AF}"/>
              </a:ext>
            </a:extLst>
          </p:cNvPr>
          <p:cNvSpPr/>
          <p:nvPr/>
        </p:nvSpPr>
        <p:spPr>
          <a:xfrm rot="16200000">
            <a:off x="5557655" y="3776353"/>
            <a:ext cx="314696" cy="397229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BC78436-EFB0-C84F-A1CC-D83A4130AA30}"/>
              </a:ext>
            </a:extLst>
          </p:cNvPr>
          <p:cNvSpPr txBox="1"/>
          <p:nvPr/>
        </p:nvSpPr>
        <p:spPr>
          <a:xfrm>
            <a:off x="4091050" y="6133605"/>
            <a:ext cx="382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Miscugli BINARI soluto-inerte, C-I</a:t>
            </a:r>
          </a:p>
        </p:txBody>
      </p:sp>
      <p:sp>
        <p:nvSpPr>
          <p:cNvPr id="5" name="Parentesi graffa aperta 4">
            <a:extLst>
              <a:ext uri="{FF2B5EF4-FFF2-40B4-BE49-F238E27FC236}">
                <a16:creationId xmlns:a16="http://schemas.microsoft.com/office/drawing/2014/main" id="{47D77B8C-09A8-5E4D-91E7-54E02958A14F}"/>
              </a:ext>
            </a:extLst>
          </p:cNvPr>
          <p:cNvSpPr/>
          <p:nvPr/>
        </p:nvSpPr>
        <p:spPr>
          <a:xfrm>
            <a:off x="2559725" y="1155948"/>
            <a:ext cx="314696" cy="397229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8ED29BB-7CE9-F24E-81B5-B5FCCF4CDD06}"/>
              </a:ext>
            </a:extLst>
          </p:cNvPr>
          <p:cNvSpPr txBox="1"/>
          <p:nvPr/>
        </p:nvSpPr>
        <p:spPr>
          <a:xfrm>
            <a:off x="118031" y="2360697"/>
            <a:ext cx="244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Miscugli BINARI </a:t>
            </a:r>
          </a:p>
          <a:p>
            <a:r>
              <a:rPr lang="it-IT" dirty="0"/>
              <a:t>soluto- solvente, C-B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9E64DCE-5D96-904D-86F2-8964075C4CA8}"/>
              </a:ext>
            </a:extLst>
          </p:cNvPr>
          <p:cNvSpPr txBox="1"/>
          <p:nvPr/>
        </p:nvSpPr>
        <p:spPr>
          <a:xfrm>
            <a:off x="3672987" y="4619503"/>
            <a:ext cx="248786" cy="369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AE857AE-ED40-A14C-9FFE-C9699C194725}"/>
              </a:ext>
            </a:extLst>
          </p:cNvPr>
          <p:cNvSpPr txBox="1"/>
          <p:nvPr/>
        </p:nvSpPr>
        <p:spPr>
          <a:xfrm>
            <a:off x="3921773" y="982559"/>
            <a:ext cx="338554" cy="369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031B426-8D8D-9F44-81FC-B6D474964D11}"/>
              </a:ext>
            </a:extLst>
          </p:cNvPr>
          <p:cNvSpPr txBox="1"/>
          <p:nvPr/>
        </p:nvSpPr>
        <p:spPr>
          <a:xfrm>
            <a:off x="7766462" y="4619503"/>
            <a:ext cx="338554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it-IT" dirty="0"/>
              <a:t>C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39BE7E48-9CF0-0C40-8A79-37082B9E8C43}"/>
              </a:ext>
            </a:extLst>
          </p:cNvPr>
          <p:cNvCxnSpPr/>
          <p:nvPr/>
        </p:nvCxnSpPr>
        <p:spPr>
          <a:xfrm flipV="1">
            <a:off x="5337958" y="2838203"/>
            <a:ext cx="3806042" cy="168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0B9FCC1-6E26-6A4F-8FCC-9F54EFE2F455}"/>
              </a:ext>
            </a:extLst>
          </p:cNvPr>
          <p:cNvSpPr txBox="1"/>
          <p:nvPr/>
        </p:nvSpPr>
        <p:spPr>
          <a:xfrm>
            <a:off x="9144000" y="2666049"/>
            <a:ext cx="274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Area miscugli TERNARI</a:t>
            </a:r>
          </a:p>
        </p:txBody>
      </p:sp>
    </p:spTree>
    <p:extLst>
      <p:ext uri="{BB962C8B-B14F-4D97-AF65-F5344CB8AC3E}">
        <p14:creationId xmlns:p14="http://schemas.microsoft.com/office/powerpoint/2010/main" val="4014674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009AACF-3684-3746-B9DD-33ECCAF4BDFD}"/>
              </a:ext>
            </a:extLst>
          </p:cNvPr>
          <p:cNvSpPr txBox="1"/>
          <p:nvPr/>
        </p:nvSpPr>
        <p:spPr>
          <a:xfrm>
            <a:off x="4510292" y="1032206"/>
            <a:ext cx="3403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Esercizio Svolto </a:t>
            </a:r>
            <a:r>
              <a:rPr lang="it-IT" dirty="0" err="1"/>
              <a:t>pag</a:t>
            </a:r>
            <a:r>
              <a:rPr lang="it-IT" dirty="0"/>
              <a:t> 300 libro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CA7DF3D-3218-9C44-B778-ADBB78D50498}"/>
              </a:ext>
            </a:extLst>
          </p:cNvPr>
          <p:cNvSpPr txBox="1"/>
          <p:nvPr/>
        </p:nvSpPr>
        <p:spPr>
          <a:xfrm>
            <a:off x="880741" y="1963435"/>
            <a:ext cx="10434258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Si vogliono estrarre dei semi contenenti il 30% di olio con un solvente idrocarburico puro. Soluto e solvente sono miscibili in ogni proporzione. I semi sono privi di solvente. Si utilizza 3 volte la quantità minima di solvente. La linea di equilibrio è una retta che intercetta i cateti nei punti </a:t>
            </a:r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dirty="0"/>
              <a:t>= 0,8 e </a:t>
            </a:r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dirty="0"/>
              <a:t>= 0,4. Calcola la concentrazione del soluto nell’estratto e nel residuo.</a:t>
            </a:r>
          </a:p>
        </p:txBody>
      </p:sp>
    </p:spTree>
    <p:extLst>
      <p:ext uri="{BB962C8B-B14F-4D97-AF65-F5344CB8AC3E}">
        <p14:creationId xmlns:p14="http://schemas.microsoft.com/office/powerpoint/2010/main" val="256944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4935AC41-F9F2-8B4F-8E6A-2531B75B052D}"/>
              </a:ext>
            </a:extLst>
          </p:cNvPr>
          <p:cNvSpPr/>
          <p:nvPr/>
        </p:nvSpPr>
        <p:spPr>
          <a:xfrm>
            <a:off x="4801260" y="3663210"/>
            <a:ext cx="2484252" cy="13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</a:t>
            </a:r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DF05AA4E-E521-2C4A-B2CE-4043CE388483}"/>
              </a:ext>
            </a:extLst>
          </p:cNvPr>
          <p:cNvCxnSpPr/>
          <p:nvPr/>
        </p:nvCxnSpPr>
        <p:spPr>
          <a:xfrm>
            <a:off x="1206995" y="3213186"/>
            <a:ext cx="2060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9A599521-31F1-4B48-979D-2CAC99CE3D0A}"/>
              </a:ext>
            </a:extLst>
          </p:cNvPr>
          <p:cNvCxnSpPr>
            <a:cxnSpLocks/>
          </p:cNvCxnSpPr>
          <p:nvPr/>
        </p:nvCxnSpPr>
        <p:spPr>
          <a:xfrm>
            <a:off x="3267528" y="3213186"/>
            <a:ext cx="1407227" cy="552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8A06F25D-9BE4-2647-9E05-BCF5D01E28AC}"/>
              </a:ext>
            </a:extLst>
          </p:cNvPr>
          <p:cNvCxnSpPr/>
          <p:nvPr/>
        </p:nvCxnSpPr>
        <p:spPr>
          <a:xfrm>
            <a:off x="1216894" y="5567597"/>
            <a:ext cx="206036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10AEC9FB-8EC1-BA4D-90C8-BC9FFBADC714}"/>
              </a:ext>
            </a:extLst>
          </p:cNvPr>
          <p:cNvCxnSpPr>
            <a:cxnSpLocks/>
          </p:cNvCxnSpPr>
          <p:nvPr/>
        </p:nvCxnSpPr>
        <p:spPr>
          <a:xfrm flipV="1">
            <a:off x="3267363" y="4932219"/>
            <a:ext cx="1554679" cy="6333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5A4D6CA-FF71-6F44-B3A4-DDBB8E3DCF3F}"/>
              </a:ext>
            </a:extLst>
          </p:cNvPr>
          <p:cNvSpPr txBox="1"/>
          <p:nvPr/>
        </p:nvSpPr>
        <p:spPr>
          <a:xfrm>
            <a:off x="1379578" y="2587561"/>
            <a:ext cx="865943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( I, C)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0A89BD7-BDCD-8D48-B4A2-591ED3AC71DB}"/>
              </a:ext>
            </a:extLst>
          </p:cNvPr>
          <p:cNvSpPr txBox="1"/>
          <p:nvPr/>
        </p:nvSpPr>
        <p:spPr>
          <a:xfrm>
            <a:off x="1524580" y="5064228"/>
            <a:ext cx="64633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(B)</a:t>
            </a:r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CA1BF3B1-ECC4-6E43-A4EE-12C8B4C21A42}"/>
              </a:ext>
            </a:extLst>
          </p:cNvPr>
          <p:cNvCxnSpPr/>
          <p:nvPr/>
        </p:nvCxnSpPr>
        <p:spPr>
          <a:xfrm flipV="1">
            <a:off x="7285512" y="3324314"/>
            <a:ext cx="890649" cy="4096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DEC03EA6-596D-8F48-9489-A39C0A7DB2AE}"/>
              </a:ext>
            </a:extLst>
          </p:cNvPr>
          <p:cNvCxnSpPr/>
          <p:nvPr/>
        </p:nvCxnSpPr>
        <p:spPr>
          <a:xfrm>
            <a:off x="8176886" y="3324314"/>
            <a:ext cx="176348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>
            <a:extLst>
              <a:ext uri="{FF2B5EF4-FFF2-40B4-BE49-F238E27FC236}">
                <a16:creationId xmlns:a16="http://schemas.microsoft.com/office/drawing/2014/main" id="{A9F6FCC1-310B-044A-A58C-8EA223CAB2CA}"/>
              </a:ext>
            </a:extLst>
          </p:cNvPr>
          <p:cNvCxnSpPr>
            <a:cxnSpLocks/>
          </p:cNvCxnSpPr>
          <p:nvPr/>
        </p:nvCxnSpPr>
        <p:spPr>
          <a:xfrm>
            <a:off x="7285512" y="4659087"/>
            <a:ext cx="754083" cy="589807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FE6CE5FC-5F64-B840-AC62-8C4C5A12F66A}"/>
              </a:ext>
            </a:extLst>
          </p:cNvPr>
          <p:cNvCxnSpPr/>
          <p:nvPr/>
        </p:nvCxnSpPr>
        <p:spPr>
          <a:xfrm>
            <a:off x="8039595" y="5258790"/>
            <a:ext cx="1763486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71BC19F-5478-1C49-8EA7-0F9FCD160474}"/>
              </a:ext>
            </a:extLst>
          </p:cNvPr>
          <p:cNvSpPr txBox="1"/>
          <p:nvPr/>
        </p:nvSpPr>
        <p:spPr>
          <a:xfrm>
            <a:off x="1379578" y="3424815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F</a:t>
            </a:r>
            <a:r>
              <a:rPr lang="it-IT" dirty="0"/>
              <a:t>, </a:t>
            </a:r>
            <a:r>
              <a:rPr lang="it-IT" dirty="0" err="1"/>
              <a:t>z</a:t>
            </a:r>
            <a:r>
              <a:rPr lang="it-IT" baseline="-25000" dirty="0" err="1"/>
              <a:t>F</a:t>
            </a:r>
            <a:endParaRPr lang="it-IT" baseline="-25000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90DFF7B-5944-8A4E-8E0C-C4B8D5CADDF6}"/>
              </a:ext>
            </a:extLst>
          </p:cNvPr>
          <p:cNvSpPr txBox="1"/>
          <p:nvPr/>
        </p:nvSpPr>
        <p:spPr>
          <a:xfrm>
            <a:off x="1345482" y="570163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 </a:t>
            </a:r>
            <a:r>
              <a:rPr lang="it-IT" dirty="0" err="1"/>
              <a:t>y</a:t>
            </a:r>
            <a:r>
              <a:rPr lang="it-IT" baseline="-25000" dirty="0" err="1"/>
              <a:t>s</a:t>
            </a:r>
            <a:endParaRPr lang="it-IT" baseline="-250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04C2B7E-D669-364C-B0D2-1551B0DCB35C}"/>
              </a:ext>
            </a:extLst>
          </p:cNvPr>
          <p:cNvSpPr txBox="1"/>
          <p:nvPr/>
        </p:nvSpPr>
        <p:spPr>
          <a:xfrm>
            <a:off x="8338553" y="2674701"/>
            <a:ext cx="96853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E (B, C)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AEDA35C-270D-CB42-98FD-FA19DB53BE40}"/>
              </a:ext>
            </a:extLst>
          </p:cNvPr>
          <p:cNvSpPr txBox="1"/>
          <p:nvPr/>
        </p:nvSpPr>
        <p:spPr>
          <a:xfrm>
            <a:off x="8292605" y="4594553"/>
            <a:ext cx="1120820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R( I, B,C)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5215BDCE-77CC-CD42-B3F7-E086FD87BF71}"/>
              </a:ext>
            </a:extLst>
          </p:cNvPr>
          <p:cNvSpPr txBox="1"/>
          <p:nvPr/>
        </p:nvSpPr>
        <p:spPr>
          <a:xfrm>
            <a:off x="8367340" y="54224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dirty="0"/>
              <a:t>, </a:t>
            </a:r>
            <a:r>
              <a:rPr lang="it-IT" dirty="0" err="1"/>
              <a:t>z</a:t>
            </a:r>
            <a:r>
              <a:rPr lang="it-IT" baseline="-25000" dirty="0" err="1"/>
              <a:t>R</a:t>
            </a:r>
            <a:endParaRPr lang="it-IT" baseline="-25000" dirty="0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13A5EFD9-812D-674A-A3BA-5983CAAB7924}"/>
              </a:ext>
            </a:extLst>
          </p:cNvPr>
          <p:cNvSpPr txBox="1"/>
          <p:nvPr/>
        </p:nvSpPr>
        <p:spPr>
          <a:xfrm>
            <a:off x="8338553" y="342481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E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E</a:t>
            </a:r>
            <a:endParaRPr lang="it-IT" baseline="-25000" dirty="0"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9262F61B-5ADB-5B4B-AABD-5A5FD9E4BFF3}"/>
              </a:ext>
            </a:extLst>
          </p:cNvPr>
          <p:cNvSpPr txBox="1"/>
          <p:nvPr/>
        </p:nvSpPr>
        <p:spPr>
          <a:xfrm>
            <a:off x="734886" y="734997"/>
            <a:ext cx="10434258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Si vogliono estrarre dei semi contenenti il </a:t>
            </a:r>
            <a:r>
              <a:rPr lang="it-IT" dirty="0">
                <a:solidFill>
                  <a:srgbClr val="FF0000"/>
                </a:solidFill>
              </a:rPr>
              <a:t>30%</a:t>
            </a:r>
            <a:r>
              <a:rPr lang="it-IT" dirty="0"/>
              <a:t> di olio con un solvente idrocarburico </a:t>
            </a:r>
            <a:r>
              <a:rPr lang="it-IT" dirty="0">
                <a:solidFill>
                  <a:srgbClr val="FF0000"/>
                </a:solidFill>
              </a:rPr>
              <a:t>puro</a:t>
            </a:r>
            <a:r>
              <a:rPr lang="it-IT" dirty="0"/>
              <a:t>. Soluto e solvente sono miscibili in ogni proporzione. </a:t>
            </a:r>
            <a:r>
              <a:rPr lang="it-IT" dirty="0">
                <a:solidFill>
                  <a:srgbClr val="FF0000"/>
                </a:solidFill>
              </a:rPr>
              <a:t>I semi sono privi di solvente</a:t>
            </a:r>
            <a:r>
              <a:rPr lang="it-IT" dirty="0"/>
              <a:t>. Si utilizza 3 volte la quantità minima di solvente. La linea di equilibrio è una retta che intercetta i cateti nei punti </a:t>
            </a:r>
            <a:r>
              <a:rPr lang="it-IT" dirty="0" err="1">
                <a:solidFill>
                  <a:srgbClr val="FF0000"/>
                </a:solidFill>
              </a:rPr>
              <a:t>x</a:t>
            </a:r>
            <a:r>
              <a:rPr lang="it-IT" baseline="-25000" dirty="0" err="1">
                <a:solidFill>
                  <a:srgbClr val="FF0000"/>
                </a:solidFill>
              </a:rPr>
              <a:t>R</a:t>
            </a:r>
            <a:r>
              <a:rPr lang="it-IT" dirty="0">
                <a:solidFill>
                  <a:srgbClr val="FF0000"/>
                </a:solidFill>
              </a:rPr>
              <a:t>= 0,8 e </a:t>
            </a:r>
            <a:r>
              <a:rPr lang="it-IT" dirty="0" err="1">
                <a:solidFill>
                  <a:srgbClr val="FF0000"/>
                </a:solidFill>
              </a:rPr>
              <a:t>y</a:t>
            </a:r>
            <a:r>
              <a:rPr lang="it-IT" baseline="-25000" dirty="0" err="1">
                <a:solidFill>
                  <a:srgbClr val="FF0000"/>
                </a:solidFill>
              </a:rPr>
              <a:t>R</a:t>
            </a:r>
            <a:r>
              <a:rPr lang="it-IT" dirty="0">
                <a:solidFill>
                  <a:srgbClr val="FF0000"/>
                </a:solidFill>
              </a:rPr>
              <a:t>= 0,4</a:t>
            </a:r>
            <a:r>
              <a:rPr lang="it-IT" dirty="0"/>
              <a:t>. Calcola la concentrazione del soluto nell’estratto e nel residuo.</a:t>
            </a:r>
          </a:p>
        </p:txBody>
      </p:sp>
    </p:spTree>
    <p:extLst>
      <p:ext uri="{BB962C8B-B14F-4D97-AF65-F5344CB8AC3E}">
        <p14:creationId xmlns:p14="http://schemas.microsoft.com/office/powerpoint/2010/main" val="355679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4935AC41-F9F2-8B4F-8E6A-2531B75B052D}"/>
              </a:ext>
            </a:extLst>
          </p:cNvPr>
          <p:cNvSpPr/>
          <p:nvPr/>
        </p:nvSpPr>
        <p:spPr>
          <a:xfrm>
            <a:off x="4801260" y="3663210"/>
            <a:ext cx="2484252" cy="1300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</a:t>
            </a:r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DF05AA4E-E521-2C4A-B2CE-4043CE388483}"/>
              </a:ext>
            </a:extLst>
          </p:cNvPr>
          <p:cNvCxnSpPr/>
          <p:nvPr/>
        </p:nvCxnSpPr>
        <p:spPr>
          <a:xfrm>
            <a:off x="1206995" y="3213186"/>
            <a:ext cx="2060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9A599521-31F1-4B48-979D-2CAC99CE3D0A}"/>
              </a:ext>
            </a:extLst>
          </p:cNvPr>
          <p:cNvCxnSpPr>
            <a:cxnSpLocks/>
          </p:cNvCxnSpPr>
          <p:nvPr/>
        </p:nvCxnSpPr>
        <p:spPr>
          <a:xfrm>
            <a:off x="3267528" y="3213186"/>
            <a:ext cx="1407227" cy="552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8A06F25D-9BE4-2647-9E05-BCF5D01E28AC}"/>
              </a:ext>
            </a:extLst>
          </p:cNvPr>
          <p:cNvCxnSpPr/>
          <p:nvPr/>
        </p:nvCxnSpPr>
        <p:spPr>
          <a:xfrm>
            <a:off x="1216894" y="5567597"/>
            <a:ext cx="206036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10AEC9FB-8EC1-BA4D-90C8-BC9FFBADC714}"/>
              </a:ext>
            </a:extLst>
          </p:cNvPr>
          <p:cNvCxnSpPr>
            <a:cxnSpLocks/>
          </p:cNvCxnSpPr>
          <p:nvPr/>
        </p:nvCxnSpPr>
        <p:spPr>
          <a:xfrm flipV="1">
            <a:off x="3267363" y="4932219"/>
            <a:ext cx="1554679" cy="6333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5A4D6CA-FF71-6F44-B3A4-DDBB8E3DCF3F}"/>
              </a:ext>
            </a:extLst>
          </p:cNvPr>
          <p:cNvSpPr txBox="1"/>
          <p:nvPr/>
        </p:nvSpPr>
        <p:spPr>
          <a:xfrm>
            <a:off x="1379578" y="2587561"/>
            <a:ext cx="865943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( I, C)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0A89BD7-BDCD-8D48-B4A2-591ED3AC71DB}"/>
              </a:ext>
            </a:extLst>
          </p:cNvPr>
          <p:cNvSpPr txBox="1"/>
          <p:nvPr/>
        </p:nvSpPr>
        <p:spPr>
          <a:xfrm>
            <a:off x="1524580" y="5064228"/>
            <a:ext cx="64633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(B)</a:t>
            </a:r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CA1BF3B1-ECC4-6E43-A4EE-12C8B4C21A42}"/>
              </a:ext>
            </a:extLst>
          </p:cNvPr>
          <p:cNvCxnSpPr/>
          <p:nvPr/>
        </p:nvCxnSpPr>
        <p:spPr>
          <a:xfrm flipV="1">
            <a:off x="7285512" y="3324314"/>
            <a:ext cx="890649" cy="4096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DEC03EA6-596D-8F48-9489-A39C0A7DB2AE}"/>
              </a:ext>
            </a:extLst>
          </p:cNvPr>
          <p:cNvCxnSpPr/>
          <p:nvPr/>
        </p:nvCxnSpPr>
        <p:spPr>
          <a:xfrm>
            <a:off x="8176886" y="3324314"/>
            <a:ext cx="176348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>
            <a:extLst>
              <a:ext uri="{FF2B5EF4-FFF2-40B4-BE49-F238E27FC236}">
                <a16:creationId xmlns:a16="http://schemas.microsoft.com/office/drawing/2014/main" id="{A9F6FCC1-310B-044A-A58C-8EA223CAB2CA}"/>
              </a:ext>
            </a:extLst>
          </p:cNvPr>
          <p:cNvCxnSpPr>
            <a:cxnSpLocks/>
          </p:cNvCxnSpPr>
          <p:nvPr/>
        </p:nvCxnSpPr>
        <p:spPr>
          <a:xfrm>
            <a:off x="7285512" y="4659087"/>
            <a:ext cx="754083" cy="589807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FE6CE5FC-5F64-B840-AC62-8C4C5A12F66A}"/>
              </a:ext>
            </a:extLst>
          </p:cNvPr>
          <p:cNvCxnSpPr/>
          <p:nvPr/>
        </p:nvCxnSpPr>
        <p:spPr>
          <a:xfrm>
            <a:off x="8039595" y="5258790"/>
            <a:ext cx="1763486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71BC19F-5478-1C49-8EA7-0F9FCD160474}"/>
              </a:ext>
            </a:extLst>
          </p:cNvPr>
          <p:cNvSpPr txBox="1"/>
          <p:nvPr/>
        </p:nvSpPr>
        <p:spPr>
          <a:xfrm>
            <a:off x="1379578" y="3424815"/>
            <a:ext cx="205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F</a:t>
            </a:r>
            <a:r>
              <a:rPr lang="it-IT" baseline="-25000" dirty="0"/>
              <a:t> </a:t>
            </a:r>
            <a:r>
              <a:rPr lang="it-IT" dirty="0"/>
              <a:t>=0,30 , </a:t>
            </a:r>
            <a:r>
              <a:rPr lang="it-IT" dirty="0" err="1"/>
              <a:t>z</a:t>
            </a:r>
            <a:r>
              <a:rPr lang="it-IT" baseline="-25000" dirty="0" err="1"/>
              <a:t>F</a:t>
            </a:r>
            <a:r>
              <a:rPr lang="it-IT" dirty="0"/>
              <a:t> =0,70</a:t>
            </a:r>
            <a:endParaRPr lang="it-IT" baseline="-25000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90DFF7B-5944-8A4E-8E0C-C4B8D5CADDF6}"/>
              </a:ext>
            </a:extLst>
          </p:cNvPr>
          <p:cNvSpPr txBox="1"/>
          <p:nvPr/>
        </p:nvSpPr>
        <p:spPr>
          <a:xfrm>
            <a:off x="1345482" y="5701635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 </a:t>
            </a:r>
            <a:r>
              <a:rPr lang="it-IT" dirty="0" err="1"/>
              <a:t>y</a:t>
            </a:r>
            <a:r>
              <a:rPr lang="it-IT" baseline="-25000" dirty="0" err="1"/>
              <a:t>s</a:t>
            </a:r>
            <a:r>
              <a:rPr lang="it-IT" dirty="0"/>
              <a:t> = 1</a:t>
            </a:r>
            <a:endParaRPr lang="it-IT" baseline="-250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04C2B7E-D669-364C-B0D2-1551B0DCB35C}"/>
              </a:ext>
            </a:extLst>
          </p:cNvPr>
          <p:cNvSpPr txBox="1"/>
          <p:nvPr/>
        </p:nvSpPr>
        <p:spPr>
          <a:xfrm>
            <a:off x="8338553" y="2674701"/>
            <a:ext cx="96853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E (B, C)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AEDA35C-270D-CB42-98FD-FA19DB53BE40}"/>
              </a:ext>
            </a:extLst>
          </p:cNvPr>
          <p:cNvSpPr txBox="1"/>
          <p:nvPr/>
        </p:nvSpPr>
        <p:spPr>
          <a:xfrm>
            <a:off x="8292605" y="4594553"/>
            <a:ext cx="1120820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R( I, B,C)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5215BDCE-77CC-CD42-B3F7-E086FD87BF71}"/>
              </a:ext>
            </a:extLst>
          </p:cNvPr>
          <p:cNvSpPr txBox="1"/>
          <p:nvPr/>
        </p:nvSpPr>
        <p:spPr>
          <a:xfrm>
            <a:off x="8367340" y="54224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dirty="0"/>
              <a:t>, </a:t>
            </a:r>
            <a:r>
              <a:rPr lang="it-IT" dirty="0" err="1"/>
              <a:t>z</a:t>
            </a:r>
            <a:r>
              <a:rPr lang="it-IT" baseline="-25000" dirty="0" err="1"/>
              <a:t>R</a:t>
            </a:r>
            <a:endParaRPr lang="it-IT" baseline="-25000" dirty="0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13A5EFD9-812D-674A-A3BA-5983CAAB7924}"/>
              </a:ext>
            </a:extLst>
          </p:cNvPr>
          <p:cNvSpPr txBox="1"/>
          <p:nvPr/>
        </p:nvSpPr>
        <p:spPr>
          <a:xfrm>
            <a:off x="8338553" y="342481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E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E</a:t>
            </a:r>
            <a:endParaRPr lang="it-IT" baseline="-25000" dirty="0"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9262F61B-5ADB-5B4B-AABD-5A5FD9E4BFF3}"/>
              </a:ext>
            </a:extLst>
          </p:cNvPr>
          <p:cNvSpPr txBox="1"/>
          <p:nvPr/>
        </p:nvSpPr>
        <p:spPr>
          <a:xfrm>
            <a:off x="734886" y="734997"/>
            <a:ext cx="10434258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Si vogliono estrarre dei semi contenenti il </a:t>
            </a:r>
            <a:r>
              <a:rPr lang="it-IT" dirty="0">
                <a:solidFill>
                  <a:srgbClr val="FF0000"/>
                </a:solidFill>
              </a:rPr>
              <a:t>30%</a:t>
            </a:r>
            <a:r>
              <a:rPr lang="it-IT" dirty="0"/>
              <a:t> di olio con un solvente idrocarburico </a:t>
            </a:r>
            <a:r>
              <a:rPr lang="it-IT" dirty="0">
                <a:solidFill>
                  <a:srgbClr val="FF0000"/>
                </a:solidFill>
              </a:rPr>
              <a:t>puro</a:t>
            </a:r>
            <a:r>
              <a:rPr lang="it-IT" dirty="0"/>
              <a:t>. Soluto e solvente sono miscibili in ogni proporzione. </a:t>
            </a:r>
            <a:r>
              <a:rPr lang="it-IT" dirty="0">
                <a:solidFill>
                  <a:srgbClr val="FF0000"/>
                </a:solidFill>
              </a:rPr>
              <a:t>I semi sono privi di solvente</a:t>
            </a:r>
            <a:r>
              <a:rPr lang="it-IT" dirty="0"/>
              <a:t>. Si utilizza 3 volte la quantità minima di solvente. La linea di equilibrio è una retta che intercetta i cateti nei punti </a:t>
            </a:r>
            <a:r>
              <a:rPr lang="it-IT" dirty="0" err="1">
                <a:solidFill>
                  <a:srgbClr val="FF0000"/>
                </a:solidFill>
              </a:rPr>
              <a:t>x</a:t>
            </a:r>
            <a:r>
              <a:rPr lang="it-IT" baseline="-25000" dirty="0" err="1">
                <a:solidFill>
                  <a:srgbClr val="FF0000"/>
                </a:solidFill>
              </a:rPr>
              <a:t>R</a:t>
            </a:r>
            <a:r>
              <a:rPr lang="it-IT" dirty="0">
                <a:solidFill>
                  <a:srgbClr val="FF0000"/>
                </a:solidFill>
              </a:rPr>
              <a:t>= 0,8 e </a:t>
            </a:r>
            <a:r>
              <a:rPr lang="it-IT" dirty="0" err="1">
                <a:solidFill>
                  <a:srgbClr val="FF0000"/>
                </a:solidFill>
              </a:rPr>
              <a:t>y</a:t>
            </a:r>
            <a:r>
              <a:rPr lang="it-IT" baseline="-25000" dirty="0" err="1">
                <a:solidFill>
                  <a:srgbClr val="FF0000"/>
                </a:solidFill>
              </a:rPr>
              <a:t>R</a:t>
            </a:r>
            <a:r>
              <a:rPr lang="it-IT" dirty="0">
                <a:solidFill>
                  <a:srgbClr val="FF0000"/>
                </a:solidFill>
              </a:rPr>
              <a:t>= 0,4</a:t>
            </a:r>
            <a:r>
              <a:rPr lang="it-IT" dirty="0"/>
              <a:t>. Calcola la concentrazione del soluto nell’estratto e nel residuo.</a:t>
            </a:r>
          </a:p>
        </p:txBody>
      </p:sp>
    </p:spTree>
    <p:extLst>
      <p:ext uri="{BB962C8B-B14F-4D97-AF65-F5344CB8AC3E}">
        <p14:creationId xmlns:p14="http://schemas.microsoft.com/office/powerpoint/2010/main" val="353091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F53F6E23-7E41-E44A-B4E3-2533D8E3DDD5}"/>
              </a:ext>
            </a:extLst>
          </p:cNvPr>
          <p:cNvCxnSpPr>
            <a:cxnSpLocks/>
          </p:cNvCxnSpPr>
          <p:nvPr/>
        </p:nvCxnSpPr>
        <p:spPr>
          <a:xfrm>
            <a:off x="3321011" y="936839"/>
            <a:ext cx="56098" cy="539664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34B03AD-1FB4-BE4D-B712-4F9A6C290084}"/>
              </a:ext>
            </a:extLst>
          </p:cNvPr>
          <p:cNvSpPr txBox="1"/>
          <p:nvPr/>
        </p:nvSpPr>
        <p:spPr>
          <a:xfrm>
            <a:off x="1189281" y="2877835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10 cm oppure </a:t>
            </a:r>
          </a:p>
          <a:p>
            <a:r>
              <a:rPr lang="it-IT" dirty="0"/>
              <a:t>(meglio) 20 cm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C3D338DA-9318-8B49-B156-B7F86A282679}"/>
              </a:ext>
            </a:extLst>
          </p:cNvPr>
          <p:cNvCxnSpPr>
            <a:cxnSpLocks/>
          </p:cNvCxnSpPr>
          <p:nvPr/>
        </p:nvCxnSpPr>
        <p:spPr>
          <a:xfrm flipV="1">
            <a:off x="3556622" y="6462507"/>
            <a:ext cx="4757125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6FF3D3E-8AF8-F042-90CF-D435813E3EA7}"/>
              </a:ext>
            </a:extLst>
          </p:cNvPr>
          <p:cNvSpPr txBox="1"/>
          <p:nvPr/>
        </p:nvSpPr>
        <p:spPr>
          <a:xfrm>
            <a:off x="4161135" y="6462507"/>
            <a:ext cx="397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10 cm oppure (meglio) 20 cm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A08FEA54-25CF-6F4B-A9CB-B82F7FC8BE4D}"/>
              </a:ext>
            </a:extLst>
          </p:cNvPr>
          <p:cNvSpPr txBox="1"/>
          <p:nvPr/>
        </p:nvSpPr>
        <p:spPr>
          <a:xfrm>
            <a:off x="5904330" y="1273428"/>
            <a:ext cx="4549643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Mi raccomando il triangolo deve essere </a:t>
            </a:r>
          </a:p>
          <a:p>
            <a:r>
              <a:rPr lang="it-IT" dirty="0"/>
              <a:t>posizionato in questo modo!</a:t>
            </a:r>
          </a:p>
        </p:txBody>
      </p:sp>
    </p:spTree>
    <p:extLst>
      <p:ext uri="{BB962C8B-B14F-4D97-AF65-F5344CB8AC3E}">
        <p14:creationId xmlns:p14="http://schemas.microsoft.com/office/powerpoint/2010/main" val="382537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B4CAF44-B958-4642-93CF-11CC292566B0}"/>
              </a:ext>
            </a:extLst>
          </p:cNvPr>
          <p:cNvSpPr txBox="1"/>
          <p:nvPr/>
        </p:nvSpPr>
        <p:spPr>
          <a:xfrm>
            <a:off x="482444" y="992937"/>
            <a:ext cx="265810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Primo passaggio,</a:t>
            </a:r>
          </a:p>
          <a:p>
            <a:r>
              <a:rPr lang="it-IT" dirty="0"/>
              <a:t>rappresentazione della</a:t>
            </a:r>
          </a:p>
          <a:p>
            <a:r>
              <a:rPr lang="it-IT" dirty="0"/>
              <a:t>retta equilibrio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3C2F2C2-C3CD-094D-89A2-FA3759B7F0A7}"/>
              </a:ext>
            </a:extLst>
          </p:cNvPr>
          <p:cNvSpPr txBox="1"/>
          <p:nvPr/>
        </p:nvSpPr>
        <p:spPr>
          <a:xfrm>
            <a:off x="3034910" y="992937"/>
            <a:ext cx="1043425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La linea di equilibrio è una retta che intercetta i cateti nei punti </a:t>
            </a:r>
          </a:p>
          <a:p>
            <a:pPr algn="ctr"/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dirty="0"/>
              <a:t>= 0,8 e </a:t>
            </a:r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dirty="0"/>
              <a:t>= 0,4. </a:t>
            </a:r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D81DA2A-45F3-1549-A799-EA1409933F04}"/>
              </a:ext>
            </a:extLst>
          </p:cNvPr>
          <p:cNvCxnSpPr/>
          <p:nvPr/>
        </p:nvCxnSpPr>
        <p:spPr>
          <a:xfrm>
            <a:off x="3556623" y="4044677"/>
            <a:ext cx="3904432" cy="22944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7410567" y="638958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</a:t>
            </a:r>
            <a:r>
              <a:rPr lang="it-IT" baseline="-25000" dirty="0"/>
              <a:t> </a:t>
            </a:r>
            <a:r>
              <a:rPr lang="it-IT" dirty="0"/>
              <a:t>0,8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C86951-32F0-3644-9AA0-3F9D76EE2277}"/>
              </a:ext>
            </a:extLst>
          </p:cNvPr>
          <p:cNvSpPr txBox="1"/>
          <p:nvPr/>
        </p:nvSpPr>
        <p:spPr>
          <a:xfrm>
            <a:off x="2545833" y="3801709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 0,4</a:t>
            </a:r>
          </a:p>
        </p:txBody>
      </p: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9BA7F753-074E-EA4A-B210-2FE46A10C5CC}"/>
              </a:ext>
            </a:extLst>
          </p:cNvPr>
          <p:cNvCxnSpPr>
            <a:cxnSpLocks/>
            <a:endCxn id="4" idx="0"/>
          </p:cNvCxnSpPr>
          <p:nvPr/>
        </p:nvCxnSpPr>
        <p:spPr>
          <a:xfrm flipH="1" flipV="1">
            <a:off x="3556622" y="936839"/>
            <a:ext cx="1262212" cy="539664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D4DDB90-E88D-674C-B642-1E830B0C2482}"/>
              </a:ext>
            </a:extLst>
          </p:cNvPr>
          <p:cNvSpPr txBox="1"/>
          <p:nvPr/>
        </p:nvSpPr>
        <p:spPr>
          <a:xfrm>
            <a:off x="4717855" y="6501777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0,30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D0FD2B4-F2F1-8F43-A20C-FD194386DF9E}"/>
              </a:ext>
            </a:extLst>
          </p:cNvPr>
          <p:cNvSpPr txBox="1"/>
          <p:nvPr/>
        </p:nvSpPr>
        <p:spPr>
          <a:xfrm>
            <a:off x="3400168" y="617995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=1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3C4FB76-1B93-E440-B533-D3208DE32A59}"/>
              </a:ext>
            </a:extLst>
          </p:cNvPr>
          <p:cNvSpPr txBox="1"/>
          <p:nvPr/>
        </p:nvSpPr>
        <p:spPr>
          <a:xfrm>
            <a:off x="4366477" y="424102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1B081BB-C9AA-C147-8000-1C3866698F83}"/>
              </a:ext>
            </a:extLst>
          </p:cNvPr>
          <p:cNvSpPr txBox="1"/>
          <p:nvPr/>
        </p:nvSpPr>
        <p:spPr>
          <a:xfrm>
            <a:off x="4181165" y="3244334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3380760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>
            <a:extLst>
              <a:ext uri="{FF2B5EF4-FFF2-40B4-BE49-F238E27FC236}">
                <a16:creationId xmlns:a16="http://schemas.microsoft.com/office/drawing/2014/main" id="{932C43D0-8EDB-2243-A6D9-3D692AD75502}"/>
              </a:ext>
            </a:extLst>
          </p:cNvPr>
          <p:cNvSpPr/>
          <p:nvPr/>
        </p:nvSpPr>
        <p:spPr>
          <a:xfrm>
            <a:off x="3556622" y="936839"/>
            <a:ext cx="4695417" cy="5396643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B4CAF44-B958-4642-93CF-11CC292566B0}"/>
              </a:ext>
            </a:extLst>
          </p:cNvPr>
          <p:cNvSpPr txBox="1"/>
          <p:nvPr/>
        </p:nvSpPr>
        <p:spPr>
          <a:xfrm>
            <a:off x="482444" y="992937"/>
            <a:ext cx="282641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Secondo passaggio,</a:t>
            </a:r>
          </a:p>
          <a:p>
            <a:r>
              <a:rPr lang="it-IT" dirty="0"/>
              <a:t>rappresentazione della</a:t>
            </a:r>
          </a:p>
          <a:p>
            <a:r>
              <a:rPr lang="it-IT" dirty="0"/>
              <a:t>retta che identifica </a:t>
            </a:r>
            <a:r>
              <a:rPr lang="it-IT" dirty="0" err="1"/>
              <a:t>F</a:t>
            </a:r>
            <a:r>
              <a:rPr lang="it-IT" dirty="0"/>
              <a:t> e </a:t>
            </a:r>
            <a:r>
              <a:rPr lang="it-IT" dirty="0" err="1"/>
              <a:t>S</a:t>
            </a:r>
            <a:endParaRPr lang="it-IT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D81DA2A-45F3-1549-A799-EA1409933F04}"/>
              </a:ext>
            </a:extLst>
          </p:cNvPr>
          <p:cNvCxnSpPr/>
          <p:nvPr/>
        </p:nvCxnSpPr>
        <p:spPr>
          <a:xfrm>
            <a:off x="3556623" y="4044677"/>
            <a:ext cx="3904432" cy="22944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2274FE-C87B-E049-8D6B-E19F4DC1F5F4}"/>
              </a:ext>
            </a:extLst>
          </p:cNvPr>
          <p:cNvSpPr txBox="1"/>
          <p:nvPr/>
        </p:nvSpPr>
        <p:spPr>
          <a:xfrm>
            <a:off x="7410567" y="638958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</a:t>
            </a:r>
            <a:r>
              <a:rPr lang="it-IT" baseline="-25000" dirty="0"/>
              <a:t> </a:t>
            </a:r>
            <a:r>
              <a:rPr lang="it-IT" dirty="0"/>
              <a:t>0,8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C86951-32F0-3644-9AA0-3F9D76EE2277}"/>
              </a:ext>
            </a:extLst>
          </p:cNvPr>
          <p:cNvSpPr txBox="1"/>
          <p:nvPr/>
        </p:nvSpPr>
        <p:spPr>
          <a:xfrm>
            <a:off x="2545833" y="3801709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/>
              <a:t>= 0,4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22A85C1-C506-E241-B01C-D1C00871164A}"/>
              </a:ext>
            </a:extLst>
          </p:cNvPr>
          <p:cNvSpPr txBox="1"/>
          <p:nvPr/>
        </p:nvSpPr>
        <p:spPr>
          <a:xfrm>
            <a:off x="4605658" y="776273"/>
            <a:ext cx="8700825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Si vogliono estrarre dei semi contenenti il </a:t>
            </a:r>
            <a:r>
              <a:rPr lang="it-IT" dirty="0">
                <a:solidFill>
                  <a:srgbClr val="FF0000"/>
                </a:solidFill>
              </a:rPr>
              <a:t>30%</a:t>
            </a:r>
            <a:r>
              <a:rPr lang="it-IT" dirty="0"/>
              <a:t> di olio </a:t>
            </a:r>
          </a:p>
          <a:p>
            <a:pPr algn="ctr"/>
            <a:r>
              <a:rPr lang="it-IT" dirty="0"/>
              <a:t>con un solvente idrocarburico </a:t>
            </a:r>
            <a:r>
              <a:rPr lang="it-IT" dirty="0">
                <a:solidFill>
                  <a:srgbClr val="FF0000"/>
                </a:solidFill>
              </a:rPr>
              <a:t>puro</a:t>
            </a:r>
            <a:r>
              <a:rPr lang="it-IT" dirty="0"/>
              <a:t>. </a:t>
            </a:r>
          </a:p>
          <a:p>
            <a:pPr algn="ctr"/>
            <a:r>
              <a:rPr lang="it-IT" dirty="0"/>
              <a:t>Soluto e solvente sono miscibili in ogni proporzione. 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I semi sono privi di solvente</a:t>
            </a:r>
            <a:r>
              <a:rPr lang="it-IT" dirty="0"/>
              <a:t>. </a:t>
            </a:r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1D5468D6-1A76-1942-8582-959F03C042C3}"/>
              </a:ext>
            </a:extLst>
          </p:cNvPr>
          <p:cNvCxnSpPr/>
          <p:nvPr/>
        </p:nvCxnSpPr>
        <p:spPr>
          <a:xfrm>
            <a:off x="3556622" y="936839"/>
            <a:ext cx="1537091" cy="539664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EF8DFB7-A172-7244-AE5C-AD1DE6632DA3}"/>
              </a:ext>
            </a:extLst>
          </p:cNvPr>
          <p:cNvSpPr txBox="1"/>
          <p:nvPr/>
        </p:nvSpPr>
        <p:spPr>
          <a:xfrm>
            <a:off x="4781434" y="6417171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F</a:t>
            </a:r>
            <a:r>
              <a:rPr lang="it-IT" dirty="0"/>
              <a:t>= 0,3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D20D42D-2F20-B74E-B1BF-981D330D104C}"/>
              </a:ext>
            </a:extLst>
          </p:cNvPr>
          <p:cNvSpPr txBox="1"/>
          <p:nvPr/>
        </p:nvSpPr>
        <p:spPr>
          <a:xfrm>
            <a:off x="3447939" y="58433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07CB483-1515-3342-AF75-662F36114D68}"/>
              </a:ext>
            </a:extLst>
          </p:cNvPr>
          <p:cNvSpPr txBox="1"/>
          <p:nvPr/>
        </p:nvSpPr>
        <p:spPr>
          <a:xfrm>
            <a:off x="4605658" y="4319558"/>
            <a:ext cx="2092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 </a:t>
            </a:r>
            <a:r>
              <a:rPr lang="it-IT" sz="1200" dirty="0"/>
              <a:t>(intersezione due rette)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FC1C388F-9BB0-DA4E-BF0A-657577A6912F}"/>
              </a:ext>
            </a:extLst>
          </p:cNvPr>
          <p:cNvSpPr txBox="1"/>
          <p:nvPr/>
        </p:nvSpPr>
        <p:spPr>
          <a:xfrm>
            <a:off x="5098496" y="5897061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= portata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395AD9CD-27E7-C44D-8740-88F14D3E8153}"/>
              </a:ext>
            </a:extLst>
          </p:cNvPr>
          <p:cNvSpPr txBox="1"/>
          <p:nvPr/>
        </p:nvSpPr>
        <p:spPr>
          <a:xfrm>
            <a:off x="3737550" y="698194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= solvente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01F64189-02F5-BF4C-B954-87440B32A502}"/>
              </a:ext>
            </a:extLst>
          </p:cNvPr>
          <p:cNvSpPr txBox="1"/>
          <p:nvPr/>
        </p:nvSpPr>
        <p:spPr>
          <a:xfrm>
            <a:off x="6517284" y="2626716"/>
            <a:ext cx="5211683" cy="92333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Le curve FS e le successive sono sempre delle</a:t>
            </a:r>
          </a:p>
          <a:p>
            <a:r>
              <a:rPr lang="it-IT" dirty="0"/>
              <a:t>Rette (approssimazione). </a:t>
            </a:r>
          </a:p>
          <a:p>
            <a:r>
              <a:rPr lang="it-IT" dirty="0"/>
              <a:t>REGOLA dell’ALLINEAMENTO delle correnti</a:t>
            </a:r>
          </a:p>
        </p:txBody>
      </p:sp>
    </p:spTree>
    <p:extLst>
      <p:ext uri="{BB962C8B-B14F-4D97-AF65-F5344CB8AC3E}">
        <p14:creationId xmlns:p14="http://schemas.microsoft.com/office/powerpoint/2010/main" val="355792351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LightSeedLeftStep">
      <a:dk1>
        <a:srgbClr val="000000"/>
      </a:dk1>
      <a:lt1>
        <a:srgbClr val="FFFFFF"/>
      </a:lt1>
      <a:dk2>
        <a:srgbClr val="223C27"/>
      </a:dk2>
      <a:lt2>
        <a:srgbClr val="E8E5E2"/>
      </a:lt2>
      <a:accent1>
        <a:srgbClr val="53A8EB"/>
      </a:accent1>
      <a:accent2>
        <a:srgbClr val="36B3B6"/>
      </a:accent2>
      <a:accent3>
        <a:srgbClr val="33B582"/>
      </a:accent3>
      <a:accent4>
        <a:srgbClr val="2EB949"/>
      </a:accent4>
      <a:accent5>
        <a:srgbClr val="52B834"/>
      </a:accent5>
      <a:accent6>
        <a:srgbClr val="85AF3A"/>
      </a:accent6>
      <a:hlink>
        <a:srgbClr val="A0795A"/>
      </a:hlink>
      <a:folHlink>
        <a:srgbClr val="7F7F7F"/>
      </a:folHlink>
    </a:clrScheme>
    <a:fontScheme name="Dividend">
      <a:majorFont>
        <a:latin typeface="Univers Condensed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Univers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trazione_solido_liquido_2" id="{2DA66FE4-32A0-9E4C-A4D0-E4DAD1A84F4F}" vid="{23AC0542-A3D6-D044-90BD-9552C0D2C5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DividendVTI</Template>
  <TotalTime>278</TotalTime>
  <Words>985</Words>
  <Application>Microsoft Macintosh PowerPoint</Application>
  <PresentationFormat>Widescreen</PresentationFormat>
  <Paragraphs>187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Univers</vt:lpstr>
      <vt:lpstr>Univers Condensed</vt:lpstr>
      <vt:lpstr>Wingdings 2</vt:lpstr>
      <vt:lpstr>DividendVTI</vt:lpstr>
      <vt:lpstr>ESTRAZIONE SOLIDO- LIQUIDO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ESTRAZIONE SOLIDO- LIQUIDO</dc:title>
  <dc:creator>giovanni casavecchia</dc:creator>
  <cp:lastModifiedBy>giovanni casavecchia</cp:lastModifiedBy>
  <cp:revision>55</cp:revision>
  <dcterms:created xsi:type="dcterms:W3CDTF">2020-03-17T08:57:14Z</dcterms:created>
  <dcterms:modified xsi:type="dcterms:W3CDTF">2020-03-27T14:30:41Z</dcterms:modified>
</cp:coreProperties>
</file>