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9" r:id="rId3"/>
    <p:sldId id="258" r:id="rId4"/>
    <p:sldId id="260" r:id="rId5"/>
    <p:sldId id="261" r:id="rId6"/>
    <p:sldId id="264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80"/>
    <p:restoredTop sz="97987"/>
  </p:normalViewPr>
  <p:slideViewPr>
    <p:cSldViewPr snapToGrid="0" snapToObjects="1">
      <p:cViewPr varScale="1">
        <p:scale>
          <a:sx n="118" d="100"/>
          <a:sy n="118" d="100"/>
        </p:scale>
        <p:origin x="2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7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9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0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2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1A4320F-43BC-425B-8BF8-845F1B17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colorTemperature colorTemp="2794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E664A62-D0CB-4F7E-9B51-BA2214071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5A6896-9DA0-6542-8A34-289FE14FE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6580" y="1365294"/>
            <a:ext cx="5541054" cy="736572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Evaporatori </a:t>
            </a:r>
            <a:br>
              <a:rPr lang="it-IT" dirty="0"/>
            </a:br>
            <a:r>
              <a:rPr lang="it-IT" dirty="0"/>
              <a:t>aspetti generali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688B72-463F-2F49-B355-DF99AA6E6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4300833"/>
            <a:ext cx="4431162" cy="119187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Giovanni </a:t>
            </a:r>
            <a:r>
              <a:rPr lang="it-IT" dirty="0" err="1"/>
              <a:t>casavecchia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52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2911876" y="527344"/>
            <a:ext cx="7088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Evaporatori </a:t>
            </a:r>
            <a:r>
              <a:rPr lang="it-IT" sz="2800" dirty="0" err="1">
                <a:solidFill>
                  <a:srgbClr val="FF0000"/>
                </a:solidFill>
              </a:rPr>
              <a:t>Multieffetto</a:t>
            </a:r>
            <a:r>
              <a:rPr lang="it-IT" sz="2800" dirty="0">
                <a:solidFill>
                  <a:srgbClr val="FF0000"/>
                </a:solidFill>
              </a:rPr>
              <a:t>, Duplice effetto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226306-8607-554B-8A96-7413B5EA1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7" y="1841700"/>
            <a:ext cx="4422093" cy="323760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213BB0-B551-C943-ABAC-F26EA9AF9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60" y="1841700"/>
            <a:ext cx="4865332" cy="335660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D934A4-DE7A-0049-BF05-53F0ABA5D861}"/>
              </a:ext>
            </a:extLst>
          </p:cNvPr>
          <p:cNvSpPr txBox="1"/>
          <p:nvPr/>
        </p:nvSpPr>
        <p:spPr>
          <a:xfrm>
            <a:off x="1177447" y="5686816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EQUICORRENTE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CED31D-701D-4A4B-B041-29C870509F1D}"/>
              </a:ext>
            </a:extLst>
          </p:cNvPr>
          <p:cNvSpPr txBox="1"/>
          <p:nvPr/>
        </p:nvSpPr>
        <p:spPr>
          <a:xfrm>
            <a:off x="7423759" y="563253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CONTROCORRENTE</a:t>
            </a:r>
          </a:p>
        </p:txBody>
      </p:sp>
    </p:spTree>
    <p:extLst>
      <p:ext uri="{BB962C8B-B14F-4D97-AF65-F5344CB8AC3E}">
        <p14:creationId xmlns:p14="http://schemas.microsoft.com/office/powerpoint/2010/main" val="179849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143624" y="666272"/>
            <a:ext cx="2850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EQUICORRENTE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DAC471-96AC-F443-84FE-6194D5AF3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568" y="1290554"/>
            <a:ext cx="6336965" cy="46395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501ED0-A44F-6E49-B7CC-80B9A96D9BCC}"/>
              </a:ext>
            </a:extLst>
          </p:cNvPr>
          <p:cNvSpPr txBox="1"/>
          <p:nvPr/>
        </p:nvSpPr>
        <p:spPr>
          <a:xfrm>
            <a:off x="2162217" y="6205876"/>
            <a:ext cx="661431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Fluido di processo e servizio stessa direzione e stesso verso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10E08-FFB6-B04D-AE2D-5D113CDC5071}"/>
              </a:ext>
            </a:extLst>
          </p:cNvPr>
          <p:cNvSpPr txBox="1"/>
          <p:nvPr/>
        </p:nvSpPr>
        <p:spPr>
          <a:xfrm>
            <a:off x="262246" y="3732756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</a:t>
            </a:r>
            <a:r>
              <a:rPr lang="it-IT" dirty="0"/>
              <a:t>=Sorgente di calore</a:t>
            </a:r>
          </a:p>
          <a:p>
            <a:r>
              <a:rPr lang="it-IT" dirty="0"/>
              <a:t>iniziale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5E157D-141E-9D48-A775-4C9E896CA0BD}"/>
              </a:ext>
            </a:extLst>
          </p:cNvPr>
          <p:cNvSpPr txBox="1"/>
          <p:nvPr/>
        </p:nvSpPr>
        <p:spPr>
          <a:xfrm>
            <a:off x="806377" y="2921789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= alimentazione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780DBD-CB90-6343-9F05-4AE693EF1F7A}"/>
              </a:ext>
            </a:extLst>
          </p:cNvPr>
          <p:cNvSpPr txBox="1"/>
          <p:nvPr/>
        </p:nvSpPr>
        <p:spPr>
          <a:xfrm>
            <a:off x="3832964" y="743216"/>
            <a:ext cx="528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V1= sorgente di calore secondo evaporatore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75BEE-7ECD-CF4C-A16A-AE58151A9357}"/>
              </a:ext>
            </a:extLst>
          </p:cNvPr>
          <p:cNvSpPr txBox="1"/>
          <p:nvPr/>
        </p:nvSpPr>
        <p:spPr>
          <a:xfrm>
            <a:off x="554954" y="560633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S1= alimentazione secondo evaporatore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5F4DF6-E559-4345-95FC-660B9348F7CA}"/>
              </a:ext>
            </a:extLst>
          </p:cNvPr>
          <p:cNvSpPr txBox="1"/>
          <p:nvPr/>
        </p:nvSpPr>
        <p:spPr>
          <a:xfrm>
            <a:off x="7575819" y="1885172"/>
            <a:ext cx="457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V2= verrà recuperato al condensatore </a:t>
            </a:r>
          </a:p>
          <a:p>
            <a:r>
              <a:rPr lang="it-IT" dirty="0"/>
              <a:t>barometrico</a:t>
            </a:r>
          </a:p>
        </p:txBody>
      </p:sp>
    </p:spTree>
    <p:extLst>
      <p:ext uri="{BB962C8B-B14F-4D97-AF65-F5344CB8AC3E}">
        <p14:creationId xmlns:p14="http://schemas.microsoft.com/office/powerpoint/2010/main" val="474231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143624" y="666272"/>
            <a:ext cx="3581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CONTROCORRENTE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501ED0-A44F-6E49-B7CC-80B9A96D9BCC}"/>
              </a:ext>
            </a:extLst>
          </p:cNvPr>
          <p:cNvSpPr txBox="1"/>
          <p:nvPr/>
        </p:nvSpPr>
        <p:spPr>
          <a:xfrm>
            <a:off x="2162217" y="6205876"/>
            <a:ext cx="718658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Fluido di processo e servizio stessa direzione, ma verso opposto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BF10E08-FFB6-B04D-AE2D-5D113CDC5071}"/>
              </a:ext>
            </a:extLst>
          </p:cNvPr>
          <p:cNvSpPr txBox="1"/>
          <p:nvPr/>
        </p:nvSpPr>
        <p:spPr>
          <a:xfrm>
            <a:off x="199616" y="3722358"/>
            <a:ext cx="261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W</a:t>
            </a:r>
            <a:r>
              <a:rPr lang="it-IT" dirty="0"/>
              <a:t>=Sorgente di calore</a:t>
            </a:r>
          </a:p>
          <a:p>
            <a:r>
              <a:rPr lang="it-IT" dirty="0"/>
              <a:t>iniziale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35E157D-141E-9D48-A775-4C9E896CA0BD}"/>
              </a:ext>
            </a:extLst>
          </p:cNvPr>
          <p:cNvSpPr txBox="1"/>
          <p:nvPr/>
        </p:nvSpPr>
        <p:spPr>
          <a:xfrm>
            <a:off x="8150194" y="299313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F</a:t>
            </a:r>
            <a:r>
              <a:rPr lang="it-IT" dirty="0"/>
              <a:t>= alimentazione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A780DBD-CB90-6343-9F05-4AE693EF1F7A}"/>
              </a:ext>
            </a:extLst>
          </p:cNvPr>
          <p:cNvSpPr txBox="1"/>
          <p:nvPr/>
        </p:nvSpPr>
        <p:spPr>
          <a:xfrm>
            <a:off x="3789123" y="789914"/>
            <a:ext cx="528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V1= sorgente di calore secondo evaporatore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9175BEE-7ECD-CF4C-A16A-AE58151A9357}"/>
              </a:ext>
            </a:extLst>
          </p:cNvPr>
          <p:cNvSpPr txBox="1"/>
          <p:nvPr/>
        </p:nvSpPr>
        <p:spPr>
          <a:xfrm>
            <a:off x="8333617" y="4960962"/>
            <a:ext cx="2786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S2= alimentazione </a:t>
            </a:r>
          </a:p>
          <a:p>
            <a:r>
              <a:rPr lang="it-IT" dirty="0"/>
              <a:t>secondo evaporatore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5F4DF6-E559-4345-95FC-660B9348F7CA}"/>
              </a:ext>
            </a:extLst>
          </p:cNvPr>
          <p:cNvSpPr txBox="1"/>
          <p:nvPr/>
        </p:nvSpPr>
        <p:spPr>
          <a:xfrm>
            <a:off x="8540324" y="1573872"/>
            <a:ext cx="2653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V2= verrà recuperato </a:t>
            </a:r>
          </a:p>
          <a:p>
            <a:r>
              <a:rPr lang="it-IT" dirty="0"/>
              <a:t>al condensatore </a:t>
            </a:r>
          </a:p>
          <a:p>
            <a:r>
              <a:rPr lang="it-IT" dirty="0"/>
              <a:t>barometrico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1D5CE3E-D7B5-2542-864F-98A977E7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083" y="1264853"/>
            <a:ext cx="5214829" cy="44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1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96DC155-53D8-4F8B-8BA8-574A378D7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E321E4A-8EB8-CF44-86EC-29ADA06D9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77" y="483428"/>
            <a:ext cx="4015546" cy="29455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21CBC2A-5D0F-8248-BC8A-3114E2DB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3429000"/>
            <a:ext cx="3750414" cy="30436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D463A4-D937-8344-AB25-CC76F2838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5400" y="516698"/>
            <a:ext cx="4821691" cy="58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FAA7F-C259-6F46-97A4-ADF27CEC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F289E23-651F-9943-9F9E-4A8D0AE621F7}"/>
              </a:ext>
            </a:extLst>
          </p:cNvPr>
          <p:cNvSpPr/>
          <p:nvPr/>
        </p:nvSpPr>
        <p:spPr>
          <a:xfrm>
            <a:off x="1465545" y="1582341"/>
            <a:ext cx="88746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it-IT" sz="2800" dirty="0"/>
              <a:t>L’evaporazione/concentrazione ha lo scopo di ottenere una soluzione </a:t>
            </a:r>
          </a:p>
          <a:p>
            <a:pPr algn="ctr">
              <a:lnSpc>
                <a:spcPct val="200000"/>
              </a:lnSpc>
            </a:pPr>
            <a:r>
              <a:rPr lang="it-IT" sz="2800" b="1" u="sng" dirty="0">
                <a:solidFill>
                  <a:srgbClr val="FF0000"/>
                </a:solidFill>
              </a:rPr>
              <a:t>concentrata </a:t>
            </a:r>
            <a:r>
              <a:rPr lang="it-IT" sz="2800" dirty="0"/>
              <a:t>a partire da una soluzione </a:t>
            </a:r>
            <a:r>
              <a:rPr lang="it-IT" sz="2800" b="1" u="sng" dirty="0">
                <a:solidFill>
                  <a:srgbClr val="FF0000"/>
                </a:solidFill>
              </a:rPr>
              <a:t>diluita </a:t>
            </a:r>
            <a:r>
              <a:rPr lang="it-IT" sz="2800" dirty="0"/>
              <a:t>mediante evaporazione del solvente.</a:t>
            </a:r>
            <a:r>
              <a:rPr lang="it-IT" dirty="0"/>
              <a:t> </a:t>
            </a:r>
          </a:p>
          <a:p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73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FAA7F-C259-6F46-97A4-ADF27CEC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2253432"/>
          </a:xfrm>
        </p:spPr>
        <p:txBody>
          <a:bodyPr/>
          <a:lstStyle/>
          <a:p>
            <a:r>
              <a:rPr lang="it-IT" dirty="0"/>
              <a:t>Soluzione diluita è portata alla temperatura di ebollizione</a:t>
            </a:r>
          </a:p>
          <a:p>
            <a:r>
              <a:rPr lang="it-IT" dirty="0">
                <a:solidFill>
                  <a:srgbClr val="00B0F0"/>
                </a:solidFill>
              </a:rPr>
              <a:t>La pressione di  vapore del solvente deve essere superiore a quella del soluto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6C8864A-32BB-794A-8F4E-EDC4AB22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Evaporazione</a:t>
            </a:r>
          </a:p>
        </p:txBody>
      </p:sp>
    </p:spTree>
    <p:extLst>
      <p:ext uri="{BB962C8B-B14F-4D97-AF65-F5344CB8AC3E}">
        <p14:creationId xmlns:p14="http://schemas.microsoft.com/office/powerpoint/2010/main" val="3709727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6C8864A-32BB-794A-8F4E-EDC4AB22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Tensione di vapore o pressione di vapore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2F53547-9491-7E46-AF4E-53682D392A40}"/>
              </a:ext>
            </a:extLst>
          </p:cNvPr>
          <p:cNvSpPr/>
          <p:nvPr/>
        </p:nvSpPr>
        <p:spPr>
          <a:xfrm>
            <a:off x="914400" y="1778694"/>
            <a:ext cx="10252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</a:rPr>
              <a:t>Ogni liquido ha tendenza a passare allo stato di vapore. Quando un liquido contenuto in un recipiente aperto viene messo in comunicazione con l’atmosfera circostante esso comincia ad evaporare ed il fenomeno prosegue fino a quando nel recipiente non rimane </a:t>
            </a:r>
            <a:r>
              <a:rPr lang="it-IT" dirty="0" err="1">
                <a:latin typeface="Tahoma" panose="020B0604030504040204" pitchFamily="34" charset="0"/>
              </a:rPr>
              <a:t>piu</a:t>
            </a:r>
            <a:r>
              <a:rPr lang="it-IT" dirty="0">
                <a:latin typeface="Tahoma" panose="020B0604030504040204" pitchFamily="34" charset="0"/>
              </a:rPr>
              <a:t>̀ nemmeno una goccia di liquido. Questo fenomeno è chiamato </a:t>
            </a:r>
            <a:r>
              <a:rPr lang="it-IT" u="sng" dirty="0">
                <a:latin typeface="Tahoma" panose="020B0604030504040204" pitchFamily="34" charset="0"/>
              </a:rPr>
              <a:t>evaporazione</a:t>
            </a:r>
            <a:r>
              <a:rPr lang="it-IT" dirty="0">
                <a:latin typeface="Tahoma" panose="020B0604030504040204" pitchFamily="34" charset="0"/>
              </a:rPr>
              <a:t>. 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39490F-515E-A146-855D-DFB50E83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92" y="3698309"/>
            <a:ext cx="2721279" cy="1831630"/>
          </a:xfrm>
          <a:prstGeom prst="rect">
            <a:avLst/>
          </a:prstGeom>
        </p:spPr>
      </p:pic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D24ACEE7-A08D-AE48-9024-5071E802438F}"/>
              </a:ext>
            </a:extLst>
          </p:cNvPr>
          <p:cNvSpPr/>
          <p:nvPr/>
        </p:nvSpPr>
        <p:spPr>
          <a:xfrm>
            <a:off x="6040676" y="4072188"/>
            <a:ext cx="237995" cy="1283918"/>
          </a:xfrm>
          <a:prstGeom prst="rightBrace">
            <a:avLst>
              <a:gd name="adj1" fmla="val 8333"/>
              <a:gd name="adj2" fmla="val 50976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F922645-AA78-4748-BA28-A96297807530}"/>
              </a:ext>
            </a:extLst>
          </p:cNvPr>
          <p:cNvSpPr txBox="1"/>
          <p:nvPr/>
        </p:nvSpPr>
        <p:spPr>
          <a:xfrm>
            <a:off x="6632532" y="4529481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Sistema aperto 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6C68D2B1-D9F2-E041-81BF-16737DFADC57}"/>
              </a:ext>
            </a:extLst>
          </p:cNvPr>
          <p:cNvCxnSpPr>
            <a:cxnSpLocks/>
          </p:cNvCxnSpPr>
          <p:nvPr/>
        </p:nvCxnSpPr>
        <p:spPr>
          <a:xfrm flipV="1">
            <a:off x="5548511" y="3548476"/>
            <a:ext cx="522961" cy="5945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14F8C395-0EE3-3C42-B83F-5B7AA8A384B8}"/>
              </a:ext>
            </a:extLst>
          </p:cNvPr>
          <p:cNvCxnSpPr>
            <a:cxnSpLocks/>
          </p:cNvCxnSpPr>
          <p:nvPr/>
        </p:nvCxnSpPr>
        <p:spPr>
          <a:xfrm flipH="1" flipV="1">
            <a:off x="5007802" y="3366608"/>
            <a:ext cx="1" cy="66340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DC60757-EFB6-4B42-BBDC-320418182ABC}"/>
              </a:ext>
            </a:extLst>
          </p:cNvPr>
          <p:cNvCxnSpPr>
            <a:cxnSpLocks/>
          </p:cNvCxnSpPr>
          <p:nvPr/>
        </p:nvCxnSpPr>
        <p:spPr>
          <a:xfrm flipH="1" flipV="1">
            <a:off x="3783643" y="3520291"/>
            <a:ext cx="457200" cy="56343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156B0137-CBA1-CD4F-8C4D-9C38E932D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92" y="4087074"/>
            <a:ext cx="3009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7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06C8864A-32BB-794A-8F4E-EDC4AB22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Tensione di vapore o pressione di vapore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E7F1ED4-D0FC-1549-AB83-8D1487E79F94}"/>
              </a:ext>
            </a:extLst>
          </p:cNvPr>
          <p:cNvSpPr/>
          <p:nvPr/>
        </p:nvSpPr>
        <p:spPr>
          <a:xfrm>
            <a:off x="726515" y="1624134"/>
            <a:ext cx="9701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</a:rPr>
              <a:t>Se un liquido puro viene introdotto in un recipiente chiuso nel quale precedentemente è stato fatto il vuoto ed il recipiente viene mantenuto a T = </a:t>
            </a:r>
            <a:r>
              <a:rPr lang="it-IT" dirty="0" err="1">
                <a:latin typeface="Tahoma" panose="020B0604030504040204" pitchFamily="34" charset="0"/>
              </a:rPr>
              <a:t>cost</a:t>
            </a:r>
            <a:r>
              <a:rPr lang="it-IT" dirty="0">
                <a:latin typeface="Tahoma" panose="020B0604030504040204" pitchFamily="34" charset="0"/>
              </a:rPr>
              <a:t>, si osserva che l’ago del manometro segna una pressione via via crescente fino a che ad un certo punto si ferma: 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38123F-3708-5543-889D-8B431CC56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23" y="3008944"/>
            <a:ext cx="2959100" cy="18923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EFDF634-DC12-5C47-8CA5-7F3D156B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028" y="3144399"/>
            <a:ext cx="2552700" cy="20066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1A9631D-8EDF-0B45-87DF-F330BDB8909A}"/>
              </a:ext>
            </a:extLst>
          </p:cNvPr>
          <p:cNvSpPr/>
          <p:nvPr/>
        </p:nvSpPr>
        <p:spPr>
          <a:xfrm>
            <a:off x="6700815" y="3354929"/>
            <a:ext cx="474527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</a:rPr>
              <a:t>La pressione misurata dal manometro dipende dalla temperatura e prende il nome di </a:t>
            </a:r>
            <a:r>
              <a:rPr lang="it-IT" dirty="0">
                <a:solidFill>
                  <a:srgbClr val="FF0000"/>
                </a:solidFill>
                <a:latin typeface="Tahoma" panose="020B0604030504040204" pitchFamily="34" charset="0"/>
              </a:rPr>
              <a:t>tensione o pressione di vapore </a:t>
            </a:r>
            <a:r>
              <a:rPr lang="it-IT" dirty="0">
                <a:latin typeface="Tahoma" panose="020B0604030504040204" pitchFamily="34" charset="0"/>
              </a:rPr>
              <a:t>del liquido a quella temperatura.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980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DFAA7F-C259-6F46-97A4-ADF27CEC8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103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>
                <a:solidFill>
                  <a:srgbClr val="00B0F0"/>
                </a:solidFill>
              </a:rPr>
              <a:t>La pressione di  vapore del solvente è superiore a quella del soluto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06C8864A-32BB-794A-8F4E-EDC4AB22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Evaporazione</a:t>
            </a:r>
            <a:endParaRPr lang="it-IT" dirty="0"/>
          </a:p>
        </p:txBody>
      </p:sp>
      <p:pic>
        <p:nvPicPr>
          <p:cNvPr id="7" name="Immagine 6" descr="Immagine che contiene tazza, interni, tavolo, caffè&#10;&#10;Descrizione generata automaticamente">
            <a:extLst>
              <a:ext uri="{FF2B5EF4-FFF2-40B4-BE49-F238E27FC236}">
                <a16:creationId xmlns:a16="http://schemas.microsoft.com/office/drawing/2014/main" id="{C99E3168-EA23-4844-A373-96914C12D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30" r="-17"/>
          <a:stretch/>
        </p:blipFill>
        <p:spPr>
          <a:xfrm>
            <a:off x="3244239" y="2959301"/>
            <a:ext cx="2511470" cy="2451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0326A4-3E0F-514B-84BF-5D6C07A4B264}"/>
              </a:ext>
            </a:extLst>
          </p:cNvPr>
          <p:cNvSpPr txBox="1"/>
          <p:nvPr/>
        </p:nvSpPr>
        <p:spPr>
          <a:xfrm>
            <a:off x="6338169" y="3565235"/>
            <a:ext cx="5341527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Questo significa che il solvente</a:t>
            </a:r>
          </a:p>
          <a:p>
            <a:r>
              <a:rPr lang="it-IT" dirty="0"/>
              <a:t>Deve passare allo stato di vapore</a:t>
            </a:r>
          </a:p>
          <a:p>
            <a:r>
              <a:rPr lang="it-IT" dirty="0"/>
              <a:t>con maggiore facilità rispetto al soluto. </a:t>
            </a:r>
          </a:p>
          <a:p>
            <a:r>
              <a:rPr lang="it-IT" dirty="0"/>
              <a:t>Il solvente quindi avrà una tensione/pressione </a:t>
            </a:r>
          </a:p>
          <a:p>
            <a:r>
              <a:rPr lang="it-IT" dirty="0"/>
              <a:t>maggiore rispetto al soluto.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105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989557" y="832981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Utilizzi dell’evaporazione a livello impiantistico…..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64D14C-FA4B-5D45-929F-8A82FF7199E8}"/>
              </a:ext>
            </a:extLst>
          </p:cNvPr>
          <p:cNvSpPr txBox="1"/>
          <p:nvPr/>
        </p:nvSpPr>
        <p:spPr>
          <a:xfrm>
            <a:off x="1296444" y="2141951"/>
            <a:ext cx="8022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Produzione succhi di frutta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Nell’industria casearia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Produzione concentrato di pomodoro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Industria vinicola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Prodotti farmaceutici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dirty="0"/>
              <a:t>Acque salmastre o saline per produrre acqua potabile</a:t>
            </a:r>
          </a:p>
        </p:txBody>
      </p:sp>
    </p:spTree>
    <p:extLst>
      <p:ext uri="{BB962C8B-B14F-4D97-AF65-F5344CB8AC3E}">
        <p14:creationId xmlns:p14="http://schemas.microsoft.com/office/powerpoint/2010/main" val="1427302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1590379" y="757825"/>
            <a:ext cx="7435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Impianti Evaporazione a SINGOLO EFFETO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417E30-CD8C-5448-852E-E090416C8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898" y="1473058"/>
            <a:ext cx="3083949" cy="47552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3825F5-94D0-294D-8CAA-84EC9AEF3B3E}"/>
              </a:ext>
            </a:extLst>
          </p:cNvPr>
          <p:cNvSpPr txBox="1"/>
          <p:nvPr/>
        </p:nvSpPr>
        <p:spPr>
          <a:xfrm>
            <a:off x="1947797" y="2780778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Fluido di processo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5D3086-1E5A-154E-B999-F47D6D973CFE}"/>
              </a:ext>
            </a:extLst>
          </p:cNvPr>
          <p:cNvSpPr txBox="1"/>
          <p:nvPr/>
        </p:nvSpPr>
        <p:spPr>
          <a:xfrm>
            <a:off x="2084635" y="4223359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Fluido di servizio</a:t>
            </a:r>
          </a:p>
        </p:txBody>
      </p:sp>
    </p:spTree>
    <p:extLst>
      <p:ext uri="{BB962C8B-B14F-4D97-AF65-F5344CB8AC3E}">
        <p14:creationId xmlns:p14="http://schemas.microsoft.com/office/powerpoint/2010/main" val="250695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23EA585C-FFF4-FA4B-ABB7-AAD21B562D46}"/>
              </a:ext>
            </a:extLst>
          </p:cNvPr>
          <p:cNvSpPr txBox="1"/>
          <p:nvPr/>
        </p:nvSpPr>
        <p:spPr>
          <a:xfrm>
            <a:off x="3845064" y="494778"/>
            <a:ext cx="3812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Formalismo adottato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FA3990-6F51-F843-A959-513D9E3B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73" y="1337396"/>
            <a:ext cx="8122070" cy="552060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EF0480-D449-6D4F-8F9F-B1845F76E212}"/>
              </a:ext>
            </a:extLst>
          </p:cNvPr>
          <p:cNvSpPr txBox="1"/>
          <p:nvPr/>
        </p:nvSpPr>
        <p:spPr>
          <a:xfrm>
            <a:off x="4302691" y="363881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454AD3B-8A6F-6C4E-9BBB-45082FA7C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57" y="0"/>
            <a:ext cx="10089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2075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2E8E4"/>
      </a:lt2>
      <a:accent1>
        <a:srgbClr val="C34D9F"/>
      </a:accent1>
      <a:accent2>
        <a:srgbClr val="A43BB1"/>
      </a:accent2>
      <a:accent3>
        <a:srgbClr val="854DC3"/>
      </a:accent3>
      <a:accent4>
        <a:srgbClr val="534DB9"/>
      </a:accent4>
      <a:accent5>
        <a:srgbClr val="4D78C3"/>
      </a:accent5>
      <a:accent6>
        <a:srgbClr val="3B97B1"/>
      </a:accent6>
      <a:hlink>
        <a:srgbClr val="5E73C9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367</Words>
  <Application>Microsoft Macintosh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Elephant</vt:lpstr>
      <vt:lpstr>Tahoma</vt:lpstr>
      <vt:lpstr>BrushVTI</vt:lpstr>
      <vt:lpstr>Evaporatori  aspetti generali</vt:lpstr>
      <vt:lpstr>Presentazione standard di PowerPoint</vt:lpstr>
      <vt:lpstr>Evaporazione</vt:lpstr>
      <vt:lpstr>Tensione di vapore o pressione di vapore</vt:lpstr>
      <vt:lpstr>Tensione di vapore o pressione di vapore</vt:lpstr>
      <vt:lpstr>Evaporazione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Evaporatori  aspetti generali</dc:title>
  <dc:creator>giovanni casavecchia</dc:creator>
  <cp:lastModifiedBy>giovanni casavecchia</cp:lastModifiedBy>
  <cp:revision>5</cp:revision>
  <dcterms:created xsi:type="dcterms:W3CDTF">2020-03-12T09:26:14Z</dcterms:created>
  <dcterms:modified xsi:type="dcterms:W3CDTF">2020-03-18T12:09:23Z</dcterms:modified>
</cp:coreProperties>
</file>