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66" r:id="rId3"/>
    <p:sldId id="268" r:id="rId4"/>
    <p:sldId id="267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/>
    <p:restoredTop sz="97987"/>
  </p:normalViewPr>
  <p:slideViewPr>
    <p:cSldViewPr snapToGrid="0" snapToObjects="1">
      <p:cViewPr varScale="1">
        <p:scale>
          <a:sx n="187" d="100"/>
          <a:sy n="187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2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1A4320F-43BC-425B-8BF8-845F1B17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2794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8146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5A6896-9DA0-6542-8A34-289FE14F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580" y="1365294"/>
            <a:ext cx="5541054" cy="736572"/>
          </a:xfrm>
        </p:spPr>
        <p:txBody>
          <a:bodyPr>
            <a:noAutofit/>
          </a:bodyPr>
          <a:lstStyle/>
          <a:p>
            <a:pPr algn="ctr"/>
            <a:br>
              <a:rPr lang="it-IT" dirty="0"/>
            </a:br>
            <a:r>
              <a:rPr lang="it-IT" dirty="0"/>
              <a:t>Evaporatori </a:t>
            </a:r>
            <a:br>
              <a:rPr lang="it-IT" dirty="0"/>
            </a:br>
            <a:r>
              <a:rPr lang="it-IT" dirty="0"/>
              <a:t>bilanci ENERGIA singolo effetto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88B72-463F-2F49-B355-DF99AA6E6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Giovanni </a:t>
            </a:r>
            <a:r>
              <a:rPr lang="it-IT" dirty="0" err="1"/>
              <a:t>casavecchia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52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3845064" y="494778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Formalismo adottato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FA3990-6F51-F843-A959-513D9E3B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73" y="1337396"/>
            <a:ext cx="8122070" cy="55206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EF0480-D449-6D4F-8F9F-B1845F76E212}"/>
              </a:ext>
            </a:extLst>
          </p:cNvPr>
          <p:cNvSpPr txBox="1"/>
          <p:nvPr/>
        </p:nvSpPr>
        <p:spPr>
          <a:xfrm>
            <a:off x="4302691" y="36388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54AD3B-8A6F-6C4E-9BBB-45082FA7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57" y="151465"/>
            <a:ext cx="1008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1954061" y="2782669"/>
            <a:ext cx="79728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</a:rPr>
              <a:t>I bilanci di energia all’evaporatore</a:t>
            </a:r>
          </a:p>
        </p:txBody>
      </p:sp>
    </p:spTree>
    <p:extLst>
      <p:ext uri="{BB962C8B-B14F-4D97-AF65-F5344CB8AC3E}">
        <p14:creationId xmlns:p14="http://schemas.microsoft.com/office/powerpoint/2010/main" val="16948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89D3130-772B-A943-836A-BFD55402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30" b="2209"/>
          <a:stretch/>
        </p:blipFill>
        <p:spPr>
          <a:xfrm>
            <a:off x="7477009" y="151466"/>
            <a:ext cx="4009359" cy="60677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97DB70-1EFA-EE46-B536-D30A60F53DFB}"/>
              </a:ext>
            </a:extLst>
          </p:cNvPr>
          <p:cNvSpPr txBox="1"/>
          <p:nvPr/>
        </p:nvSpPr>
        <p:spPr>
          <a:xfrm>
            <a:off x="858033" y="1922745"/>
            <a:ext cx="575349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Primo passaggio: Bilanci materia all’evaporatore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1E82E5-C819-DD44-A1FD-41A5E69D2FBF}"/>
              </a:ext>
            </a:extLst>
          </p:cNvPr>
          <p:cNvSpPr txBox="1"/>
          <p:nvPr/>
        </p:nvSpPr>
        <p:spPr>
          <a:xfrm>
            <a:off x="858033" y="3207818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ALIMENTAZIONE = VAPORE + SOLUZIONE CONCENTRATA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A6BE09-42A8-C849-A4F2-5BF77A89DACE}"/>
              </a:ext>
            </a:extLst>
          </p:cNvPr>
          <p:cNvSpPr txBox="1"/>
          <p:nvPr/>
        </p:nvSpPr>
        <p:spPr>
          <a:xfrm>
            <a:off x="1058448" y="4045907"/>
            <a:ext cx="56993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dirty="0">
                <a:solidFill>
                  <a:srgbClr val="FF0000"/>
                </a:solidFill>
              </a:rPr>
              <a:t> = V + </a:t>
            </a:r>
            <a:r>
              <a:rPr lang="it-IT" dirty="0" err="1">
                <a:solidFill>
                  <a:srgbClr val="FF0000"/>
                </a:solidFill>
              </a:rPr>
              <a:t>S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/>
              <a:t>	Bilancio materia totale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B0F0"/>
                </a:solidFill>
              </a:rPr>
              <a:t>F</a:t>
            </a:r>
            <a:r>
              <a:rPr lang="it-IT" dirty="0">
                <a:solidFill>
                  <a:srgbClr val="00B0F0"/>
                </a:solidFill>
              </a:rPr>
              <a:t> C</a:t>
            </a:r>
            <a:r>
              <a:rPr lang="it-IT" baseline="-25000" dirty="0">
                <a:solidFill>
                  <a:srgbClr val="00B0F0"/>
                </a:solidFill>
              </a:rPr>
              <a:t>0</a:t>
            </a:r>
            <a:r>
              <a:rPr lang="it-IT" dirty="0">
                <a:solidFill>
                  <a:srgbClr val="00B0F0"/>
                </a:solidFill>
              </a:rPr>
              <a:t>= </a:t>
            </a:r>
            <a:r>
              <a:rPr lang="it-IT" dirty="0" err="1">
                <a:solidFill>
                  <a:srgbClr val="00B0F0"/>
                </a:solidFill>
              </a:rPr>
              <a:t>S</a:t>
            </a:r>
            <a:r>
              <a:rPr lang="it-IT" dirty="0">
                <a:solidFill>
                  <a:srgbClr val="00B0F0"/>
                </a:solidFill>
              </a:rPr>
              <a:t> C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/>
              <a:t>	Bilancio materia parziale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A246844B-D765-C44B-BAA7-14137CFB5EB7}"/>
              </a:ext>
            </a:extLst>
          </p:cNvPr>
          <p:cNvSpPr/>
          <p:nvPr/>
        </p:nvSpPr>
        <p:spPr>
          <a:xfrm>
            <a:off x="770350" y="3926910"/>
            <a:ext cx="144049" cy="14268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30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36BDD8-1C96-3449-855E-01A0CD10D7C1}"/>
              </a:ext>
            </a:extLst>
          </p:cNvPr>
          <p:cNvSpPr txBox="1"/>
          <p:nvPr/>
        </p:nvSpPr>
        <p:spPr>
          <a:xfrm>
            <a:off x="3443920" y="63578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entra materia entra anche energia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4CCD6D-D27E-0145-A710-F7ABAC87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r="73646" b="2209"/>
          <a:stretch/>
        </p:blipFill>
        <p:spPr>
          <a:xfrm>
            <a:off x="4624356" y="1804831"/>
            <a:ext cx="1114816" cy="411360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C01AFB4-6F0C-284F-AED6-9107844FD35F}"/>
              </a:ext>
            </a:extLst>
          </p:cNvPr>
          <p:cNvCxnSpPr/>
          <p:nvPr/>
        </p:nvCxnSpPr>
        <p:spPr>
          <a:xfrm>
            <a:off x="2576350" y="3390716"/>
            <a:ext cx="20480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C71421-5AAD-124B-A62D-7BC032CD60C7}"/>
              </a:ext>
            </a:extLst>
          </p:cNvPr>
          <p:cNvSpPr txBox="1"/>
          <p:nvPr/>
        </p:nvSpPr>
        <p:spPr>
          <a:xfrm>
            <a:off x="1892169" y="2875518"/>
            <a:ext cx="239681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= quantità materia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F574BE-F039-3747-80B8-8165C050FC01}"/>
              </a:ext>
            </a:extLst>
          </p:cNvPr>
          <p:cNvSpPr txBox="1"/>
          <p:nvPr/>
        </p:nvSpPr>
        <p:spPr>
          <a:xfrm>
            <a:off x="5608793" y="1412602"/>
            <a:ext cx="46010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V= quantità di vapore (materia)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A6A974-15F1-8843-A354-33E78C58E132}"/>
              </a:ext>
            </a:extLst>
          </p:cNvPr>
          <p:cNvSpPr txBox="1"/>
          <p:nvPr/>
        </p:nvSpPr>
        <p:spPr>
          <a:xfrm>
            <a:off x="5085628" y="5733774"/>
            <a:ext cx="411362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S</a:t>
            </a:r>
            <a:r>
              <a:rPr lang="it-IT" dirty="0"/>
              <a:t>= soluzione concentrata (materia)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8A1376-A0EA-DF48-B0C2-87386095B37C}"/>
              </a:ext>
            </a:extLst>
          </p:cNvPr>
          <p:cNvSpPr txBox="1"/>
          <p:nvPr/>
        </p:nvSpPr>
        <p:spPr>
          <a:xfrm>
            <a:off x="5085628" y="6160121"/>
            <a:ext cx="314422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h</a:t>
            </a:r>
            <a:r>
              <a:rPr lang="it-IT" baseline="-25000" dirty="0" err="1"/>
              <a:t>S</a:t>
            </a:r>
            <a:r>
              <a:rPr lang="it-IT" dirty="0"/>
              <a:t>= quantità energia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B52E1F-9950-034A-AE46-8D105C072D10}"/>
              </a:ext>
            </a:extLst>
          </p:cNvPr>
          <p:cNvSpPr txBox="1"/>
          <p:nvPr/>
        </p:nvSpPr>
        <p:spPr>
          <a:xfrm>
            <a:off x="1892169" y="3492303"/>
            <a:ext cx="253306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/>
              <a:t>h</a:t>
            </a:r>
            <a:r>
              <a:rPr lang="it-IT" baseline="-25000" dirty="0" err="1"/>
              <a:t>F</a:t>
            </a:r>
            <a:r>
              <a:rPr lang="it-IT" dirty="0"/>
              <a:t>= quantità energia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58587BE-4A08-9041-84A9-46F06EE1BD8B}"/>
              </a:ext>
            </a:extLst>
          </p:cNvPr>
          <p:cNvCxnSpPr/>
          <p:nvPr/>
        </p:nvCxnSpPr>
        <p:spPr>
          <a:xfrm>
            <a:off x="2576350" y="4378982"/>
            <a:ext cx="204800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FC0EA2-5AC6-814F-9667-153AD7088AB8}"/>
              </a:ext>
            </a:extLst>
          </p:cNvPr>
          <p:cNvSpPr txBox="1"/>
          <p:nvPr/>
        </p:nvSpPr>
        <p:spPr>
          <a:xfrm>
            <a:off x="1868925" y="3943077"/>
            <a:ext cx="24432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W</a:t>
            </a:r>
            <a:r>
              <a:rPr lang="it-IT" dirty="0"/>
              <a:t>= quantità vapore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5037D0-BBDE-7D4A-A7F5-697EE205C72D}"/>
              </a:ext>
            </a:extLst>
          </p:cNvPr>
          <p:cNvSpPr txBox="1"/>
          <p:nvPr/>
        </p:nvSpPr>
        <p:spPr>
          <a:xfrm>
            <a:off x="1868925" y="4470757"/>
            <a:ext cx="26933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H</a:t>
            </a:r>
            <a:r>
              <a:rPr lang="it-IT" baseline="-25000" dirty="0" err="1"/>
              <a:t>w</a:t>
            </a:r>
            <a:r>
              <a:rPr lang="it-IT" dirty="0"/>
              <a:t>= quantità energia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A8DC15-C654-6F43-B6C0-81D50CB25344}"/>
              </a:ext>
            </a:extLst>
          </p:cNvPr>
          <p:cNvSpPr txBox="1"/>
          <p:nvPr/>
        </p:nvSpPr>
        <p:spPr>
          <a:xfrm>
            <a:off x="5608793" y="1828586"/>
            <a:ext cx="460107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Hv</a:t>
            </a:r>
            <a:r>
              <a:rPr lang="it-IT" dirty="0"/>
              <a:t>= quantità di energia 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C10E272-559B-8E4D-8F2C-3B0FD6E17A98}"/>
              </a:ext>
            </a:extLst>
          </p:cNvPr>
          <p:cNvCxnSpPr>
            <a:cxnSpLocks/>
          </p:cNvCxnSpPr>
          <p:nvPr/>
        </p:nvCxnSpPr>
        <p:spPr>
          <a:xfrm>
            <a:off x="6518606" y="4361281"/>
            <a:ext cx="0" cy="827799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345B7DDE-96BE-C24B-B63E-89CBF6A6906F}"/>
              </a:ext>
            </a:extLst>
          </p:cNvPr>
          <p:cNvCxnSpPr>
            <a:cxnSpLocks/>
          </p:cNvCxnSpPr>
          <p:nvPr/>
        </p:nvCxnSpPr>
        <p:spPr>
          <a:xfrm>
            <a:off x="5722834" y="4361281"/>
            <a:ext cx="795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898F33F-F5EA-8F4E-BD60-55D770542311}"/>
              </a:ext>
            </a:extLst>
          </p:cNvPr>
          <p:cNvSpPr txBox="1"/>
          <p:nvPr/>
        </p:nvSpPr>
        <p:spPr>
          <a:xfrm>
            <a:off x="6590619" y="4312409"/>
            <a:ext cx="32784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C= condensa, cioè materia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EBC5E77-2586-414F-BD66-600F57DCD48D}"/>
              </a:ext>
            </a:extLst>
          </p:cNvPr>
          <p:cNvSpPr txBox="1"/>
          <p:nvPr/>
        </p:nvSpPr>
        <p:spPr>
          <a:xfrm>
            <a:off x="6610297" y="4749398"/>
            <a:ext cx="25202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h</a:t>
            </a:r>
            <a:r>
              <a:rPr lang="it-IT" baseline="-25000" dirty="0" err="1"/>
              <a:t>c</a:t>
            </a:r>
            <a:r>
              <a:rPr lang="it-IT" dirty="0"/>
              <a:t>= quantità energia</a:t>
            </a:r>
          </a:p>
        </p:txBody>
      </p:sp>
    </p:spTree>
    <p:extLst>
      <p:ext uri="{BB962C8B-B14F-4D97-AF65-F5344CB8AC3E}">
        <p14:creationId xmlns:p14="http://schemas.microsoft.com/office/powerpoint/2010/main" val="376944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36BDD8-1C96-3449-855E-01A0CD10D7C1}"/>
              </a:ext>
            </a:extLst>
          </p:cNvPr>
          <p:cNvSpPr txBox="1"/>
          <p:nvPr/>
        </p:nvSpPr>
        <p:spPr>
          <a:xfrm>
            <a:off x="8874257" y="360569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Bilancio energia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4CCD6D-D27E-0145-A710-F7ABAC877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r="73646" b="2209"/>
          <a:stretch/>
        </p:blipFill>
        <p:spPr>
          <a:xfrm>
            <a:off x="2753738" y="873602"/>
            <a:ext cx="1114816" cy="411360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C01AFB4-6F0C-284F-AED6-9107844FD35F}"/>
              </a:ext>
            </a:extLst>
          </p:cNvPr>
          <p:cNvCxnSpPr/>
          <p:nvPr/>
        </p:nvCxnSpPr>
        <p:spPr>
          <a:xfrm>
            <a:off x="705732" y="2523823"/>
            <a:ext cx="20480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C71421-5AAD-124B-A62D-7BC032CD60C7}"/>
              </a:ext>
            </a:extLst>
          </p:cNvPr>
          <p:cNvSpPr txBox="1"/>
          <p:nvPr/>
        </p:nvSpPr>
        <p:spPr>
          <a:xfrm>
            <a:off x="637499" y="2118147"/>
            <a:ext cx="1664238" cy="2769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err="1"/>
              <a:t>F</a:t>
            </a:r>
            <a:r>
              <a:rPr lang="it-IT" sz="1200" dirty="0"/>
              <a:t>= quantità materia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F574BE-F039-3747-80B8-8165C050FC01}"/>
              </a:ext>
            </a:extLst>
          </p:cNvPr>
          <p:cNvSpPr txBox="1"/>
          <p:nvPr/>
        </p:nvSpPr>
        <p:spPr>
          <a:xfrm>
            <a:off x="3269346" y="1025570"/>
            <a:ext cx="4601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/>
              <a:t>V= quantità di vapore (materia)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A6A974-15F1-8843-A354-33E78C58E132}"/>
              </a:ext>
            </a:extLst>
          </p:cNvPr>
          <p:cNvSpPr txBox="1"/>
          <p:nvPr/>
        </p:nvSpPr>
        <p:spPr>
          <a:xfrm>
            <a:off x="3369024" y="4458460"/>
            <a:ext cx="28087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err="1"/>
              <a:t>S</a:t>
            </a:r>
            <a:r>
              <a:rPr lang="it-IT" sz="1200" dirty="0"/>
              <a:t>= soluzione concentrata (materia)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8A1376-A0EA-DF48-B0C2-87386095B37C}"/>
              </a:ext>
            </a:extLst>
          </p:cNvPr>
          <p:cNvSpPr txBox="1"/>
          <p:nvPr/>
        </p:nvSpPr>
        <p:spPr>
          <a:xfrm>
            <a:off x="3422298" y="4917161"/>
            <a:ext cx="31442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err="1"/>
              <a:t>h</a:t>
            </a:r>
            <a:r>
              <a:rPr lang="it-IT" sz="1200" baseline="-25000" dirty="0" err="1"/>
              <a:t>S</a:t>
            </a:r>
            <a:r>
              <a:rPr lang="it-IT" sz="1200" dirty="0"/>
              <a:t>= quantità energia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B52E1F-9950-034A-AE46-8D105C072D10}"/>
              </a:ext>
            </a:extLst>
          </p:cNvPr>
          <p:cNvSpPr txBox="1"/>
          <p:nvPr/>
        </p:nvSpPr>
        <p:spPr>
          <a:xfrm>
            <a:off x="605439" y="2570743"/>
            <a:ext cx="1728358" cy="27699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err="1"/>
              <a:t>h</a:t>
            </a:r>
            <a:r>
              <a:rPr lang="it-IT" sz="1200" baseline="-25000" dirty="0" err="1"/>
              <a:t>F</a:t>
            </a:r>
            <a:r>
              <a:rPr lang="it-IT" sz="1200" dirty="0"/>
              <a:t>= quantità energia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58587BE-4A08-9041-84A9-46F06EE1BD8B}"/>
              </a:ext>
            </a:extLst>
          </p:cNvPr>
          <p:cNvCxnSpPr/>
          <p:nvPr/>
        </p:nvCxnSpPr>
        <p:spPr>
          <a:xfrm>
            <a:off x="705732" y="3429000"/>
            <a:ext cx="204800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FC0EA2-5AC6-814F-9667-153AD7088AB8}"/>
              </a:ext>
            </a:extLst>
          </p:cNvPr>
          <p:cNvSpPr txBox="1"/>
          <p:nvPr/>
        </p:nvSpPr>
        <p:spPr>
          <a:xfrm>
            <a:off x="640705" y="3062221"/>
            <a:ext cx="169309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err="1"/>
              <a:t>W</a:t>
            </a:r>
            <a:r>
              <a:rPr lang="it-IT" sz="1200" dirty="0"/>
              <a:t>= quantità vapore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5037D0-BBDE-7D4A-A7F5-697EE205C72D}"/>
              </a:ext>
            </a:extLst>
          </p:cNvPr>
          <p:cNvSpPr txBox="1"/>
          <p:nvPr/>
        </p:nvSpPr>
        <p:spPr>
          <a:xfrm>
            <a:off x="641010" y="3553699"/>
            <a:ext cx="181812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err="1"/>
              <a:t>H</a:t>
            </a:r>
            <a:r>
              <a:rPr lang="it-IT" sz="1200" baseline="-25000" dirty="0" err="1"/>
              <a:t>w</a:t>
            </a:r>
            <a:r>
              <a:rPr lang="it-IT" sz="1200" dirty="0"/>
              <a:t>= quantità energia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A8DC15-C654-6F43-B6C0-81D50CB25344}"/>
              </a:ext>
            </a:extLst>
          </p:cNvPr>
          <p:cNvSpPr txBox="1"/>
          <p:nvPr/>
        </p:nvSpPr>
        <p:spPr>
          <a:xfrm>
            <a:off x="3422298" y="1439468"/>
            <a:ext cx="4601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 err="1"/>
              <a:t>Hv</a:t>
            </a:r>
            <a:r>
              <a:rPr lang="it-IT" sz="1200" dirty="0"/>
              <a:t>= quantità di energia 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C10E272-559B-8E4D-8F2C-3B0FD6E17A98}"/>
              </a:ext>
            </a:extLst>
          </p:cNvPr>
          <p:cNvCxnSpPr>
            <a:cxnSpLocks/>
          </p:cNvCxnSpPr>
          <p:nvPr/>
        </p:nvCxnSpPr>
        <p:spPr>
          <a:xfrm>
            <a:off x="4622488" y="3429000"/>
            <a:ext cx="0" cy="827799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345B7DDE-96BE-C24B-B63E-89CBF6A6906F}"/>
              </a:ext>
            </a:extLst>
          </p:cNvPr>
          <p:cNvCxnSpPr>
            <a:cxnSpLocks/>
          </p:cNvCxnSpPr>
          <p:nvPr/>
        </p:nvCxnSpPr>
        <p:spPr>
          <a:xfrm>
            <a:off x="3826716" y="3429000"/>
            <a:ext cx="795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898F33F-F5EA-8F4E-BD60-55D770542311}"/>
              </a:ext>
            </a:extLst>
          </p:cNvPr>
          <p:cNvSpPr txBox="1"/>
          <p:nvPr/>
        </p:nvSpPr>
        <p:spPr>
          <a:xfrm>
            <a:off x="4004494" y="3078163"/>
            <a:ext cx="225093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/>
              <a:t>C= condensa, cioè materia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EBC5E77-2586-414F-BD66-600F57DCD48D}"/>
              </a:ext>
            </a:extLst>
          </p:cNvPr>
          <p:cNvSpPr txBox="1"/>
          <p:nvPr/>
        </p:nvSpPr>
        <p:spPr>
          <a:xfrm>
            <a:off x="4697688" y="3692198"/>
            <a:ext cx="174438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err="1"/>
              <a:t>h</a:t>
            </a:r>
            <a:r>
              <a:rPr lang="it-IT" sz="1200" baseline="-25000" dirty="0" err="1"/>
              <a:t>c</a:t>
            </a:r>
            <a:r>
              <a:rPr lang="it-IT" sz="1200" dirty="0"/>
              <a:t>= quantità energia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CEDC73BA-66BB-7148-870F-0A815FCCD3DA}"/>
              </a:ext>
            </a:extLst>
          </p:cNvPr>
          <p:cNvSpPr/>
          <p:nvPr/>
        </p:nvSpPr>
        <p:spPr>
          <a:xfrm>
            <a:off x="6400800" y="1093914"/>
            <a:ext cx="241222" cy="416809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D6DBC5-89FC-7940-9C01-3F874154BCB9}"/>
              </a:ext>
            </a:extLst>
          </p:cNvPr>
          <p:cNvSpPr txBox="1"/>
          <p:nvPr/>
        </p:nvSpPr>
        <p:spPr>
          <a:xfrm>
            <a:off x="6906658" y="2914057"/>
            <a:ext cx="418896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h</a:t>
            </a:r>
            <a:r>
              <a:rPr lang="it-IT" sz="2400" baseline="-25000" dirty="0" err="1"/>
              <a:t>F</a:t>
            </a:r>
            <a:r>
              <a:rPr lang="it-IT" sz="2400" dirty="0" err="1"/>
              <a:t>F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w</a:t>
            </a:r>
            <a:r>
              <a:rPr lang="it-IT" sz="2400" dirty="0" err="1"/>
              <a:t>W</a:t>
            </a:r>
            <a:r>
              <a:rPr lang="it-IT" sz="2400" dirty="0"/>
              <a:t>= </a:t>
            </a:r>
            <a:r>
              <a:rPr lang="it-IT" sz="2400" dirty="0" err="1"/>
              <a:t>H</a:t>
            </a:r>
            <a:r>
              <a:rPr lang="it-IT" sz="2400" baseline="-25000" dirty="0" err="1"/>
              <a:t>v</a:t>
            </a:r>
            <a:r>
              <a:rPr lang="it-IT" sz="2400" dirty="0" err="1"/>
              <a:t>V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S</a:t>
            </a:r>
            <a:r>
              <a:rPr lang="it-IT" sz="2400" dirty="0" err="1"/>
              <a:t>S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c</a:t>
            </a:r>
            <a:r>
              <a:rPr lang="it-IT" sz="2400" dirty="0" err="1"/>
              <a:t>C</a:t>
            </a:r>
            <a:endParaRPr lang="it-IT" sz="2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07445A-B9D5-8A48-B8A3-D4AFB7020958}"/>
              </a:ext>
            </a:extLst>
          </p:cNvPr>
          <p:cNvSpPr txBox="1"/>
          <p:nvPr/>
        </p:nvSpPr>
        <p:spPr>
          <a:xfrm>
            <a:off x="6779818" y="230423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Energia </a:t>
            </a:r>
            <a:r>
              <a:rPr lang="it-IT" sz="1000" dirty="0" err="1"/>
              <a:t>F</a:t>
            </a:r>
            <a:endParaRPr lang="it-IT" sz="10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5D3E5D-8783-124F-80DD-D2092FA8A392}"/>
              </a:ext>
            </a:extLst>
          </p:cNvPr>
          <p:cNvSpPr txBox="1"/>
          <p:nvPr/>
        </p:nvSpPr>
        <p:spPr>
          <a:xfrm>
            <a:off x="7669744" y="3692197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Energia W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975120-2652-3C4F-9DF8-CF5826A8191A}"/>
              </a:ext>
            </a:extLst>
          </p:cNvPr>
          <p:cNvSpPr txBox="1"/>
          <p:nvPr/>
        </p:nvSpPr>
        <p:spPr>
          <a:xfrm>
            <a:off x="8482787" y="2304234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Energia V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D7CAFD1-AAE2-8444-98F8-254BBD217751}"/>
              </a:ext>
            </a:extLst>
          </p:cNvPr>
          <p:cNvSpPr txBox="1"/>
          <p:nvPr/>
        </p:nvSpPr>
        <p:spPr>
          <a:xfrm>
            <a:off x="9438262" y="3692198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Energia </a:t>
            </a:r>
            <a:r>
              <a:rPr lang="it-IT" sz="1000" dirty="0" err="1"/>
              <a:t>S</a:t>
            </a:r>
            <a:endParaRPr lang="it-IT" sz="1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75148EF-76E4-B944-ADC7-46723CA945ED}"/>
              </a:ext>
            </a:extLst>
          </p:cNvPr>
          <p:cNvSpPr txBox="1"/>
          <p:nvPr/>
        </p:nvSpPr>
        <p:spPr>
          <a:xfrm>
            <a:off x="10191994" y="230423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Energia C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3686DA0-1359-9742-A521-C848BF693F5D}"/>
              </a:ext>
            </a:extLst>
          </p:cNvPr>
          <p:cNvCxnSpPr/>
          <p:nvPr/>
        </p:nvCxnSpPr>
        <p:spPr>
          <a:xfrm>
            <a:off x="7155882" y="2540681"/>
            <a:ext cx="0" cy="31727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67E7CBAD-A6AB-3C44-8746-C6749B822F9C}"/>
              </a:ext>
            </a:extLst>
          </p:cNvPr>
          <p:cNvCxnSpPr/>
          <p:nvPr/>
        </p:nvCxnSpPr>
        <p:spPr>
          <a:xfrm>
            <a:off x="8828542" y="2550604"/>
            <a:ext cx="0" cy="31727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8CBCD471-6A40-1C43-96E9-8CCC16E9BBA1}"/>
              </a:ext>
            </a:extLst>
          </p:cNvPr>
          <p:cNvCxnSpPr/>
          <p:nvPr/>
        </p:nvCxnSpPr>
        <p:spPr>
          <a:xfrm>
            <a:off x="10588897" y="2523823"/>
            <a:ext cx="0" cy="31727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01E49E5-D04A-9B47-BCBF-E4E6A3C4904A}"/>
              </a:ext>
            </a:extLst>
          </p:cNvPr>
          <p:cNvCxnSpPr>
            <a:cxnSpLocks/>
          </p:cNvCxnSpPr>
          <p:nvPr/>
        </p:nvCxnSpPr>
        <p:spPr>
          <a:xfrm flipH="1" flipV="1">
            <a:off x="8076265" y="3398162"/>
            <a:ext cx="1" cy="3164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810567DA-9976-0841-A8F7-2B20FE3940D7}"/>
              </a:ext>
            </a:extLst>
          </p:cNvPr>
          <p:cNvCxnSpPr/>
          <p:nvPr/>
        </p:nvCxnSpPr>
        <p:spPr>
          <a:xfrm flipH="1" flipV="1">
            <a:off x="9815128" y="3417901"/>
            <a:ext cx="1" cy="3164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5A392CC-4BE3-2441-83C0-9FAD3C46D2C2}"/>
              </a:ext>
            </a:extLst>
          </p:cNvPr>
          <p:cNvSpPr txBox="1"/>
          <p:nvPr/>
        </p:nvSpPr>
        <p:spPr>
          <a:xfrm>
            <a:off x="6865016" y="4987211"/>
            <a:ext cx="423385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h</a:t>
            </a:r>
            <a:r>
              <a:rPr lang="it-IT" sz="2400" baseline="-25000" dirty="0" err="1"/>
              <a:t>F</a:t>
            </a:r>
            <a:r>
              <a:rPr lang="it-IT" sz="2400" dirty="0" err="1"/>
              <a:t>F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w</a:t>
            </a:r>
            <a:r>
              <a:rPr lang="it-IT" sz="2400" dirty="0" err="1"/>
              <a:t>W</a:t>
            </a:r>
            <a:r>
              <a:rPr lang="it-IT" sz="2400" dirty="0"/>
              <a:t>= </a:t>
            </a:r>
            <a:r>
              <a:rPr lang="it-IT" sz="2400" dirty="0" err="1"/>
              <a:t>H</a:t>
            </a:r>
            <a:r>
              <a:rPr lang="it-IT" sz="2400" baseline="-25000" dirty="0" err="1"/>
              <a:t>v</a:t>
            </a:r>
            <a:r>
              <a:rPr lang="it-IT" sz="2400" dirty="0" err="1"/>
              <a:t>V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S</a:t>
            </a:r>
            <a:r>
              <a:rPr lang="it-IT" sz="2400" dirty="0" err="1"/>
              <a:t>S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c</a:t>
            </a:r>
            <a:r>
              <a:rPr lang="it-IT" sz="2400" dirty="0" err="1">
                <a:solidFill>
                  <a:srgbClr val="FF0000"/>
                </a:solidFill>
              </a:rPr>
              <a:t>W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19CFB16-1293-304E-A257-6967C93B4754}"/>
              </a:ext>
            </a:extLst>
          </p:cNvPr>
          <p:cNvCxnSpPr>
            <a:cxnSpLocks/>
          </p:cNvCxnSpPr>
          <p:nvPr/>
        </p:nvCxnSpPr>
        <p:spPr>
          <a:xfrm>
            <a:off x="8913998" y="3494915"/>
            <a:ext cx="0" cy="8583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CDD72F3-487F-7941-AE59-F967DEF4E825}"/>
              </a:ext>
            </a:extLst>
          </p:cNvPr>
          <p:cNvSpPr txBox="1"/>
          <p:nvPr/>
        </p:nvSpPr>
        <p:spPr>
          <a:xfrm>
            <a:off x="6961318" y="5651010"/>
            <a:ext cx="423385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/>
              <a:t>h</a:t>
            </a:r>
            <a:r>
              <a:rPr lang="it-IT" sz="2400" baseline="-25000" dirty="0" err="1"/>
              <a:t>F</a:t>
            </a:r>
            <a:r>
              <a:rPr lang="it-IT" sz="2400" dirty="0" err="1"/>
              <a:t>F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w</a:t>
            </a:r>
            <a:r>
              <a:rPr lang="it-IT" sz="2400" dirty="0" err="1"/>
              <a:t>W</a:t>
            </a:r>
            <a:r>
              <a:rPr lang="it-IT" sz="2400" dirty="0"/>
              <a:t>= </a:t>
            </a:r>
            <a:r>
              <a:rPr lang="it-IT" sz="2400" dirty="0" err="1"/>
              <a:t>H</a:t>
            </a:r>
            <a:r>
              <a:rPr lang="it-IT" sz="2400" baseline="-25000" dirty="0" err="1"/>
              <a:t>v</a:t>
            </a:r>
            <a:r>
              <a:rPr lang="it-IT" sz="2400" dirty="0" err="1"/>
              <a:t>V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S</a:t>
            </a:r>
            <a:r>
              <a:rPr lang="it-IT" sz="2400" dirty="0" err="1"/>
              <a:t>S</a:t>
            </a:r>
            <a:r>
              <a:rPr lang="it-IT" sz="2400" dirty="0"/>
              <a:t> + </a:t>
            </a:r>
            <a:r>
              <a:rPr lang="it-IT" sz="2400" dirty="0" err="1"/>
              <a:t>h</a:t>
            </a:r>
            <a:r>
              <a:rPr lang="it-IT" sz="2400" baseline="-25000" dirty="0" err="1"/>
              <a:t>c</a:t>
            </a:r>
            <a:r>
              <a:rPr lang="it-IT" sz="2400" dirty="0" err="1">
                <a:solidFill>
                  <a:srgbClr val="FF0000"/>
                </a:solidFill>
              </a:rPr>
              <a:t>W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36BDD8-1C96-3449-855E-01A0CD10D7C1}"/>
              </a:ext>
            </a:extLst>
          </p:cNvPr>
          <p:cNvSpPr txBox="1"/>
          <p:nvPr/>
        </p:nvSpPr>
        <p:spPr>
          <a:xfrm>
            <a:off x="559013" y="42745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Bilancio energia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D6DBC5-89FC-7940-9C01-3F874154BCB9}"/>
              </a:ext>
            </a:extLst>
          </p:cNvPr>
          <p:cNvSpPr txBox="1"/>
          <p:nvPr/>
        </p:nvSpPr>
        <p:spPr>
          <a:xfrm>
            <a:off x="4539963" y="562205"/>
            <a:ext cx="55322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w</a:t>
            </a:r>
            <a:r>
              <a:rPr lang="it-IT" sz="3200" dirty="0" err="1"/>
              <a:t>W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c</a:t>
            </a:r>
            <a:r>
              <a:rPr lang="it-IT" sz="3200" dirty="0" err="1"/>
              <a:t>C</a:t>
            </a:r>
            <a:endParaRPr lang="it-IT" sz="32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5A392CC-4BE3-2441-83C0-9FAD3C46D2C2}"/>
              </a:ext>
            </a:extLst>
          </p:cNvPr>
          <p:cNvSpPr txBox="1"/>
          <p:nvPr/>
        </p:nvSpPr>
        <p:spPr>
          <a:xfrm>
            <a:off x="4483868" y="1793204"/>
            <a:ext cx="5593198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w</a:t>
            </a:r>
            <a:r>
              <a:rPr lang="it-IT" sz="3200" dirty="0" err="1"/>
              <a:t>W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c</a:t>
            </a:r>
            <a:r>
              <a:rPr lang="it-IT" sz="3200" dirty="0" err="1">
                <a:solidFill>
                  <a:srgbClr val="FF0000"/>
                </a:solidFill>
              </a:rPr>
              <a:t>W</a:t>
            </a:r>
            <a:endParaRPr lang="it-IT" sz="3200" dirty="0">
              <a:solidFill>
                <a:srgbClr val="FF0000"/>
              </a:solidFill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19CFB16-1293-304E-A257-6967C93B4754}"/>
              </a:ext>
            </a:extLst>
          </p:cNvPr>
          <p:cNvCxnSpPr>
            <a:cxnSpLocks/>
          </p:cNvCxnSpPr>
          <p:nvPr/>
        </p:nvCxnSpPr>
        <p:spPr>
          <a:xfrm>
            <a:off x="7068369" y="1323915"/>
            <a:ext cx="0" cy="3365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CDD72F3-487F-7941-AE59-F967DEF4E825}"/>
              </a:ext>
            </a:extLst>
          </p:cNvPr>
          <p:cNvSpPr txBox="1"/>
          <p:nvPr/>
        </p:nvSpPr>
        <p:spPr>
          <a:xfrm>
            <a:off x="4466244" y="2836629"/>
            <a:ext cx="570701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w</a:t>
            </a:r>
            <a:r>
              <a:rPr lang="it-IT" sz="3200" dirty="0" err="1"/>
              <a:t>W</a:t>
            </a:r>
            <a:r>
              <a:rPr lang="it-IT" sz="3200" dirty="0"/>
              <a:t> - </a:t>
            </a:r>
            <a:r>
              <a:rPr lang="it-IT" sz="3200" dirty="0" err="1"/>
              <a:t>h</a:t>
            </a:r>
            <a:r>
              <a:rPr lang="it-IT" sz="3200" baseline="-25000" dirty="0" err="1"/>
              <a:t>c</a:t>
            </a:r>
            <a:r>
              <a:rPr lang="it-IT" sz="3200" dirty="0" err="1">
                <a:solidFill>
                  <a:srgbClr val="FF0000"/>
                </a:solidFill>
              </a:rPr>
              <a:t>W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82C987F-A9E6-8E46-87DF-DA7CABB3416B}"/>
              </a:ext>
            </a:extLst>
          </p:cNvPr>
          <p:cNvSpPr txBox="1"/>
          <p:nvPr/>
        </p:nvSpPr>
        <p:spPr>
          <a:xfrm>
            <a:off x="4386898" y="3793639"/>
            <a:ext cx="557396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W</a:t>
            </a:r>
            <a:r>
              <a:rPr lang="it-IT" sz="3200" dirty="0"/>
              <a:t>(</a:t>
            </a:r>
            <a:r>
              <a:rPr lang="it-IT" sz="3200" dirty="0" err="1"/>
              <a:t>H</a:t>
            </a:r>
            <a:r>
              <a:rPr lang="it-IT" sz="3200" baseline="-25000" dirty="0" err="1"/>
              <a:t>w</a:t>
            </a:r>
            <a:r>
              <a:rPr lang="it-IT" sz="3200" dirty="0"/>
              <a:t> – </a:t>
            </a:r>
            <a:r>
              <a:rPr lang="it-IT" sz="3200" dirty="0" err="1"/>
              <a:t>h</a:t>
            </a:r>
            <a:r>
              <a:rPr lang="it-IT" sz="3200" baseline="-25000" dirty="0" err="1"/>
              <a:t>c</a:t>
            </a:r>
            <a:r>
              <a:rPr lang="it-IT" sz="3200" dirty="0"/>
              <a:t>)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AA3B92DB-91CC-CC45-80AC-DE3C827F5E4F}"/>
              </a:ext>
            </a:extLst>
          </p:cNvPr>
          <p:cNvSpPr/>
          <p:nvPr/>
        </p:nvSpPr>
        <p:spPr>
          <a:xfrm rot="16200000">
            <a:off x="6579385" y="3808954"/>
            <a:ext cx="201954" cy="130334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E2A9A8-7882-0B4F-8AC5-B678268D5A39}"/>
              </a:ext>
            </a:extLst>
          </p:cNvPr>
          <p:cNvSpPr txBox="1"/>
          <p:nvPr/>
        </p:nvSpPr>
        <p:spPr>
          <a:xfrm>
            <a:off x="4752610" y="4669019"/>
            <a:ext cx="39421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Calore latente condensazione </a:t>
            </a:r>
            <a:r>
              <a:rPr lang="it-IT" dirty="0" err="1">
                <a:latin typeface="Symbol" pitchFamily="2" charset="2"/>
              </a:rPr>
              <a:t>l</a:t>
            </a:r>
            <a:r>
              <a:rPr lang="it-IT" baseline="-25000" dirty="0" err="1"/>
              <a:t>c</a:t>
            </a:r>
            <a:endParaRPr lang="it-IT" baseline="-25000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7960652-1D2D-9649-B7C4-4BB1A6DDE9CB}"/>
              </a:ext>
            </a:extLst>
          </p:cNvPr>
          <p:cNvSpPr txBox="1"/>
          <p:nvPr/>
        </p:nvSpPr>
        <p:spPr>
          <a:xfrm>
            <a:off x="4690632" y="5589717"/>
            <a:ext cx="4368504" cy="5847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err="1"/>
              <a:t>h</a:t>
            </a:r>
            <a:r>
              <a:rPr lang="it-IT" sz="3200" baseline="-25000" dirty="0" err="1"/>
              <a:t>F</a:t>
            </a:r>
            <a:r>
              <a:rPr lang="it-IT" sz="3200" dirty="0" err="1"/>
              <a:t>F</a:t>
            </a:r>
            <a:r>
              <a:rPr lang="it-IT" sz="3200" dirty="0"/>
              <a:t> + </a:t>
            </a:r>
            <a:r>
              <a:rPr lang="it-IT" sz="3200" dirty="0" err="1"/>
              <a:t>W</a:t>
            </a:r>
            <a:r>
              <a:rPr lang="it-IT" sz="3200" dirty="0">
                <a:latin typeface="Symbol" pitchFamily="2" charset="2"/>
              </a:rPr>
              <a:t> </a:t>
            </a:r>
            <a:r>
              <a:rPr lang="it-IT" sz="3200" dirty="0" err="1">
                <a:latin typeface="Symbol" pitchFamily="2" charset="2"/>
              </a:rPr>
              <a:t>l</a:t>
            </a:r>
            <a:r>
              <a:rPr lang="it-IT" sz="3200" baseline="-25000" dirty="0" err="1"/>
              <a:t>c</a:t>
            </a:r>
            <a:r>
              <a:rPr lang="it-IT" sz="3200" baseline="-25000" dirty="0"/>
              <a:t> </a:t>
            </a:r>
            <a:r>
              <a:rPr lang="it-IT" sz="3200" dirty="0"/>
              <a:t>= </a:t>
            </a:r>
            <a:r>
              <a:rPr lang="it-IT" sz="3200" dirty="0" err="1"/>
              <a:t>H</a:t>
            </a:r>
            <a:r>
              <a:rPr lang="it-IT" sz="3200" baseline="-25000" dirty="0" err="1"/>
              <a:t>v</a:t>
            </a:r>
            <a:r>
              <a:rPr lang="it-IT" sz="3200" dirty="0" err="1"/>
              <a:t>V</a:t>
            </a:r>
            <a:r>
              <a:rPr lang="it-IT" sz="3200" dirty="0"/>
              <a:t> + </a:t>
            </a:r>
            <a:r>
              <a:rPr lang="it-IT" sz="3200" dirty="0" err="1"/>
              <a:t>h</a:t>
            </a:r>
            <a:r>
              <a:rPr lang="it-IT" sz="3200" baseline="-25000" dirty="0" err="1"/>
              <a:t>S</a:t>
            </a:r>
            <a:r>
              <a:rPr lang="it-IT" sz="3200" dirty="0" err="1"/>
              <a:t>S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ABA4414F-3766-764B-BECA-C1CFCC795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r="73646" b="2209"/>
          <a:stretch/>
        </p:blipFill>
        <p:spPr>
          <a:xfrm>
            <a:off x="1433844" y="1072211"/>
            <a:ext cx="1114816" cy="4113609"/>
          </a:xfrm>
          <a:prstGeom prst="rect">
            <a:avLst/>
          </a:prstGeom>
        </p:spPr>
      </p:pic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EC68B988-5F2B-8248-8D75-AAEF9BFE24EC}"/>
              </a:ext>
            </a:extLst>
          </p:cNvPr>
          <p:cNvCxnSpPr>
            <a:cxnSpLocks/>
          </p:cNvCxnSpPr>
          <p:nvPr/>
        </p:nvCxnSpPr>
        <p:spPr>
          <a:xfrm>
            <a:off x="413539" y="3636563"/>
            <a:ext cx="1020305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44013048-0BCD-0D46-90F8-49C9C5DB73D3}"/>
              </a:ext>
            </a:extLst>
          </p:cNvPr>
          <p:cNvCxnSpPr>
            <a:cxnSpLocks/>
          </p:cNvCxnSpPr>
          <p:nvPr/>
        </p:nvCxnSpPr>
        <p:spPr>
          <a:xfrm flipV="1">
            <a:off x="2502799" y="3636563"/>
            <a:ext cx="431135" cy="1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964D9199-01F5-CB40-825B-9EC627E8E383}"/>
              </a:ext>
            </a:extLst>
          </p:cNvPr>
          <p:cNvCxnSpPr>
            <a:cxnSpLocks/>
          </p:cNvCxnSpPr>
          <p:nvPr/>
        </p:nvCxnSpPr>
        <p:spPr>
          <a:xfrm>
            <a:off x="2922714" y="3636563"/>
            <a:ext cx="0" cy="548360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7705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2E8E4"/>
      </a:lt2>
      <a:accent1>
        <a:srgbClr val="C34D9F"/>
      </a:accent1>
      <a:accent2>
        <a:srgbClr val="A43BB1"/>
      </a:accent2>
      <a:accent3>
        <a:srgbClr val="854DC3"/>
      </a:accent3>
      <a:accent4>
        <a:srgbClr val="534DB9"/>
      </a:accent4>
      <a:accent5>
        <a:srgbClr val="4D78C3"/>
      </a:accent5>
      <a:accent6>
        <a:srgbClr val="3B97B1"/>
      </a:accent6>
      <a:hlink>
        <a:srgbClr val="5E73C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245</Words>
  <Application>Microsoft Macintosh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Elephant</vt:lpstr>
      <vt:lpstr>Symbol</vt:lpstr>
      <vt:lpstr>BrushVTI</vt:lpstr>
      <vt:lpstr> Evaporatori  bilanci ENERGIA singolo effetto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Evaporatori  aspetti generali</dc:title>
  <dc:creator>giovanni casavecchia</dc:creator>
  <cp:lastModifiedBy>giovanni casavecchia</cp:lastModifiedBy>
  <cp:revision>30</cp:revision>
  <dcterms:created xsi:type="dcterms:W3CDTF">2020-03-12T09:26:14Z</dcterms:created>
  <dcterms:modified xsi:type="dcterms:W3CDTF">2020-03-18T08:37:16Z</dcterms:modified>
</cp:coreProperties>
</file>