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9" r:id="rId1"/>
  </p:sldMasterIdLst>
  <p:sldIdLst>
    <p:sldId id="256" r:id="rId2"/>
    <p:sldId id="267" r:id="rId3"/>
    <p:sldId id="271" r:id="rId4"/>
    <p:sldId id="270" r:id="rId5"/>
    <p:sldId id="272" r:id="rId6"/>
    <p:sldId id="273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93"/>
    <p:restoredTop sz="97987"/>
  </p:normalViewPr>
  <p:slideViewPr>
    <p:cSldViewPr snapToGrid="0" snapToObjects="1">
      <p:cViewPr varScale="1">
        <p:scale>
          <a:sx n="227" d="100"/>
          <a:sy n="227" d="100"/>
        </p:scale>
        <p:origin x="5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78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68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24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58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09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0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9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88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27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25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20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94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2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D47766EE-4192-4B2D-A5A0-F60F9A5F7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81A4320F-43BC-425B-8BF8-845F1B171E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  <a14:imgEffect>
                      <a14:colorTemperature colorTemp="2794"/>
                    </a14:imgEffect>
                    <a14:imgEffect>
                      <a14:brightnessContrast bright="1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0" y="12536"/>
            <a:ext cx="12191980" cy="6857990"/>
          </a:xfrm>
          <a:prstGeom prst="rect">
            <a:avLst/>
          </a:prstGeom>
        </p:spPr>
      </p:pic>
      <p:sp>
        <p:nvSpPr>
          <p:cNvPr id="15" name="Rectangle 10">
            <a:extLst>
              <a:ext uri="{FF2B5EF4-FFF2-40B4-BE49-F238E27FC236}">
                <a16:creationId xmlns:a16="http://schemas.microsoft.com/office/drawing/2014/main" id="{FE664A62-D0CB-4F7E-9B51-BA22140714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9931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bg1">
                  <a:alpha val="30000"/>
                </a:schemeClr>
              </a:gs>
              <a:gs pos="80000">
                <a:schemeClr val="bg1">
                  <a:alpha val="15000"/>
                </a:schemeClr>
              </a:gs>
              <a:gs pos="0">
                <a:schemeClr val="bg1">
                  <a:alpha val="0"/>
                </a:schemeClr>
              </a:gs>
              <a:gs pos="2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E5A6896-9DA0-6542-8A34-289FE14FE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56580" y="1365294"/>
            <a:ext cx="5541054" cy="736572"/>
          </a:xfrm>
        </p:spPr>
        <p:txBody>
          <a:bodyPr>
            <a:noAutofit/>
          </a:bodyPr>
          <a:lstStyle/>
          <a:p>
            <a:pPr algn="ctr"/>
            <a:br>
              <a:rPr lang="it-IT" dirty="0"/>
            </a:br>
            <a:r>
              <a:rPr lang="it-IT" dirty="0"/>
              <a:t>Evaporatori </a:t>
            </a:r>
            <a:br>
              <a:rPr lang="it-IT" dirty="0"/>
            </a:br>
            <a:r>
              <a:rPr lang="it-IT" dirty="0"/>
              <a:t>bilanci materia singolo effetto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E688B72-463F-2F49-B355-DF99AA6E6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0419" y="4300833"/>
            <a:ext cx="4431162" cy="1191873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Giovanni </a:t>
            </a:r>
            <a:r>
              <a:rPr lang="it-IT" dirty="0" err="1"/>
              <a:t>casavecchia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96526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2A5D56C-383D-CC4B-BD57-DBD112CE8F7D}"/>
              </a:ext>
            </a:extLst>
          </p:cNvPr>
          <p:cNvSpPr txBox="1"/>
          <p:nvPr/>
        </p:nvSpPr>
        <p:spPr>
          <a:xfrm>
            <a:off x="392907" y="1835945"/>
            <a:ext cx="1098890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Una portata </a:t>
            </a:r>
            <a:r>
              <a:rPr lang="it-IT" dirty="0" err="1"/>
              <a:t>F</a:t>
            </a:r>
            <a:r>
              <a:rPr lang="it-IT" dirty="0"/>
              <a:t>= 100 Kg/h al 3% , disponibile alla t= 20°C, deve essere concentrata in un </a:t>
            </a:r>
          </a:p>
          <a:p>
            <a:r>
              <a:rPr lang="it-IT" dirty="0"/>
              <a:t>evaporatore singolo effetto per ottenere una concentrazione al 5%. Determinare le portate </a:t>
            </a:r>
          </a:p>
          <a:p>
            <a:r>
              <a:rPr lang="it-IT" dirty="0"/>
              <a:t>in uscita e il rapporto tra il vapore del solvente prodotto (V) e il vapore di rete (</a:t>
            </a:r>
            <a:r>
              <a:rPr lang="it-IT" dirty="0" err="1"/>
              <a:t>W</a:t>
            </a:r>
            <a:r>
              <a:rPr lang="it-IT" dirty="0"/>
              <a:t>), sapendo che: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T</a:t>
            </a:r>
            <a:r>
              <a:rPr lang="it-IT" baseline="-25000" dirty="0" err="1"/>
              <a:t>eb</a:t>
            </a:r>
            <a:r>
              <a:rPr lang="it-IT" dirty="0"/>
              <a:t>(</a:t>
            </a:r>
            <a:r>
              <a:rPr lang="it-IT" dirty="0" err="1"/>
              <a:t>temp</a:t>
            </a:r>
            <a:r>
              <a:rPr lang="it-IT" dirty="0"/>
              <a:t> ebollizione soluzione)= 93,5 °C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T</a:t>
            </a:r>
            <a:r>
              <a:rPr lang="it-IT" baseline="-25000" dirty="0" err="1"/>
              <a:t>w</a:t>
            </a:r>
            <a:r>
              <a:rPr lang="it-IT" dirty="0"/>
              <a:t> (</a:t>
            </a:r>
            <a:r>
              <a:rPr lang="it-IT" dirty="0" err="1"/>
              <a:t>temp</a:t>
            </a:r>
            <a:r>
              <a:rPr lang="it-IT" dirty="0"/>
              <a:t>. Condensazione </a:t>
            </a:r>
            <a:r>
              <a:rPr lang="it-IT" dirty="0" err="1"/>
              <a:t>vap</a:t>
            </a:r>
            <a:r>
              <a:rPr lang="it-IT" dirty="0"/>
              <a:t>. Rete)= 133,5 °C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h</a:t>
            </a:r>
            <a:r>
              <a:rPr lang="it-IT" baseline="-25000" dirty="0" err="1"/>
              <a:t>F</a:t>
            </a:r>
            <a:r>
              <a:rPr lang="it-IT" dirty="0"/>
              <a:t> (Entalpia alimentazione) a 20°C =  83,9 KJ/Kg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hs</a:t>
            </a:r>
            <a:r>
              <a:rPr lang="it-IT" dirty="0"/>
              <a:t>  (entalpia soluzione)= 391,6 KJ/Kg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Hv</a:t>
            </a:r>
            <a:r>
              <a:rPr lang="it-IT" dirty="0"/>
              <a:t> (Entalpia vapore solvente)= 2665,2 KJ/Kg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latin typeface="Symbol" pitchFamily="2" charset="2"/>
              </a:rPr>
              <a:t>l</a:t>
            </a:r>
            <a:r>
              <a:rPr lang="it-IT" baseline="-25000" dirty="0" err="1"/>
              <a:t>W</a:t>
            </a:r>
            <a:r>
              <a:rPr lang="it-IT" dirty="0"/>
              <a:t> (Calore latente vapore di rete)= 2163,4 KJ/Kg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635C66F-501C-BA48-81BF-A685E8BEDEBE}"/>
              </a:ext>
            </a:extLst>
          </p:cNvPr>
          <p:cNvSpPr txBox="1"/>
          <p:nvPr/>
        </p:nvSpPr>
        <p:spPr>
          <a:xfrm>
            <a:off x="3971925" y="1035844"/>
            <a:ext cx="240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ESERCIZIO GUIDATO</a:t>
            </a:r>
          </a:p>
        </p:txBody>
      </p:sp>
    </p:spTree>
    <p:extLst>
      <p:ext uri="{BB962C8B-B14F-4D97-AF65-F5344CB8AC3E}">
        <p14:creationId xmlns:p14="http://schemas.microsoft.com/office/powerpoint/2010/main" val="1556307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E97DB70-1EFA-EE46-B536-D30A60F53DFB}"/>
              </a:ext>
            </a:extLst>
          </p:cNvPr>
          <p:cNvSpPr txBox="1"/>
          <p:nvPr/>
        </p:nvSpPr>
        <p:spPr>
          <a:xfrm>
            <a:off x="3219251" y="422557"/>
            <a:ext cx="5753498" cy="646331"/>
          </a:xfrm>
          <a:custGeom>
            <a:avLst/>
            <a:gdLst>
              <a:gd name="connsiteX0" fmla="*/ 0 w 5753498"/>
              <a:gd name="connsiteY0" fmla="*/ 0 h 646331"/>
              <a:gd name="connsiteX1" fmla="*/ 402745 w 5753498"/>
              <a:gd name="connsiteY1" fmla="*/ 0 h 646331"/>
              <a:gd name="connsiteX2" fmla="*/ 1093165 w 5753498"/>
              <a:gd name="connsiteY2" fmla="*/ 0 h 646331"/>
              <a:gd name="connsiteX3" fmla="*/ 1726049 w 5753498"/>
              <a:gd name="connsiteY3" fmla="*/ 0 h 646331"/>
              <a:gd name="connsiteX4" fmla="*/ 2128794 w 5753498"/>
              <a:gd name="connsiteY4" fmla="*/ 0 h 646331"/>
              <a:gd name="connsiteX5" fmla="*/ 2646609 w 5753498"/>
              <a:gd name="connsiteY5" fmla="*/ 0 h 646331"/>
              <a:gd name="connsiteX6" fmla="*/ 3337029 w 5753498"/>
              <a:gd name="connsiteY6" fmla="*/ 0 h 646331"/>
              <a:gd name="connsiteX7" fmla="*/ 3912379 w 5753498"/>
              <a:gd name="connsiteY7" fmla="*/ 0 h 646331"/>
              <a:gd name="connsiteX8" fmla="*/ 4545263 w 5753498"/>
              <a:gd name="connsiteY8" fmla="*/ 0 h 646331"/>
              <a:gd name="connsiteX9" fmla="*/ 5063078 w 5753498"/>
              <a:gd name="connsiteY9" fmla="*/ 0 h 646331"/>
              <a:gd name="connsiteX10" fmla="*/ 5753498 w 5753498"/>
              <a:gd name="connsiteY10" fmla="*/ 0 h 646331"/>
              <a:gd name="connsiteX11" fmla="*/ 5753498 w 5753498"/>
              <a:gd name="connsiteY11" fmla="*/ 336092 h 646331"/>
              <a:gd name="connsiteX12" fmla="*/ 5753498 w 5753498"/>
              <a:gd name="connsiteY12" fmla="*/ 646331 h 646331"/>
              <a:gd name="connsiteX13" fmla="*/ 5350753 w 5753498"/>
              <a:gd name="connsiteY13" fmla="*/ 646331 h 646331"/>
              <a:gd name="connsiteX14" fmla="*/ 4948008 w 5753498"/>
              <a:gd name="connsiteY14" fmla="*/ 646331 h 646331"/>
              <a:gd name="connsiteX15" fmla="*/ 4315124 w 5753498"/>
              <a:gd name="connsiteY15" fmla="*/ 646331 h 646331"/>
              <a:gd name="connsiteX16" fmla="*/ 3912379 w 5753498"/>
              <a:gd name="connsiteY16" fmla="*/ 646331 h 646331"/>
              <a:gd name="connsiteX17" fmla="*/ 3337029 w 5753498"/>
              <a:gd name="connsiteY17" fmla="*/ 646331 h 646331"/>
              <a:gd name="connsiteX18" fmla="*/ 2876749 w 5753498"/>
              <a:gd name="connsiteY18" fmla="*/ 646331 h 646331"/>
              <a:gd name="connsiteX19" fmla="*/ 2301399 w 5753498"/>
              <a:gd name="connsiteY19" fmla="*/ 646331 h 646331"/>
              <a:gd name="connsiteX20" fmla="*/ 1726049 w 5753498"/>
              <a:gd name="connsiteY20" fmla="*/ 646331 h 646331"/>
              <a:gd name="connsiteX21" fmla="*/ 1150700 w 5753498"/>
              <a:gd name="connsiteY21" fmla="*/ 646331 h 646331"/>
              <a:gd name="connsiteX22" fmla="*/ 575350 w 5753498"/>
              <a:gd name="connsiteY22" fmla="*/ 646331 h 646331"/>
              <a:gd name="connsiteX23" fmla="*/ 0 w 5753498"/>
              <a:gd name="connsiteY23" fmla="*/ 646331 h 646331"/>
              <a:gd name="connsiteX24" fmla="*/ 0 w 5753498"/>
              <a:gd name="connsiteY24" fmla="*/ 316702 h 646331"/>
              <a:gd name="connsiteX25" fmla="*/ 0 w 5753498"/>
              <a:gd name="connsiteY25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53498" h="646331" fill="none" extrusionOk="0">
                <a:moveTo>
                  <a:pt x="0" y="0"/>
                </a:moveTo>
                <a:cubicBezTo>
                  <a:pt x="147062" y="-35174"/>
                  <a:pt x="205300" y="21390"/>
                  <a:pt x="402745" y="0"/>
                </a:cubicBezTo>
                <a:cubicBezTo>
                  <a:pt x="600190" y="-21390"/>
                  <a:pt x="915025" y="42205"/>
                  <a:pt x="1093165" y="0"/>
                </a:cubicBezTo>
                <a:cubicBezTo>
                  <a:pt x="1271305" y="-42205"/>
                  <a:pt x="1491348" y="41131"/>
                  <a:pt x="1726049" y="0"/>
                </a:cubicBezTo>
                <a:cubicBezTo>
                  <a:pt x="1960750" y="-41131"/>
                  <a:pt x="2018266" y="21297"/>
                  <a:pt x="2128794" y="0"/>
                </a:cubicBezTo>
                <a:cubicBezTo>
                  <a:pt x="2239323" y="-21297"/>
                  <a:pt x="2503070" y="7658"/>
                  <a:pt x="2646609" y="0"/>
                </a:cubicBezTo>
                <a:cubicBezTo>
                  <a:pt x="2790149" y="-7658"/>
                  <a:pt x="3051658" y="28033"/>
                  <a:pt x="3337029" y="0"/>
                </a:cubicBezTo>
                <a:cubicBezTo>
                  <a:pt x="3622400" y="-28033"/>
                  <a:pt x="3657390" y="43552"/>
                  <a:pt x="3912379" y="0"/>
                </a:cubicBezTo>
                <a:cubicBezTo>
                  <a:pt x="4167368" y="-43552"/>
                  <a:pt x="4243793" y="32677"/>
                  <a:pt x="4545263" y="0"/>
                </a:cubicBezTo>
                <a:cubicBezTo>
                  <a:pt x="4846733" y="-32677"/>
                  <a:pt x="4930651" y="26367"/>
                  <a:pt x="5063078" y="0"/>
                </a:cubicBezTo>
                <a:cubicBezTo>
                  <a:pt x="5195506" y="-26367"/>
                  <a:pt x="5434404" y="59839"/>
                  <a:pt x="5753498" y="0"/>
                </a:cubicBezTo>
                <a:cubicBezTo>
                  <a:pt x="5755489" y="147492"/>
                  <a:pt x="5736424" y="251355"/>
                  <a:pt x="5753498" y="336092"/>
                </a:cubicBezTo>
                <a:cubicBezTo>
                  <a:pt x="5770572" y="420829"/>
                  <a:pt x="5745214" y="550507"/>
                  <a:pt x="5753498" y="646331"/>
                </a:cubicBezTo>
                <a:cubicBezTo>
                  <a:pt x="5571965" y="691000"/>
                  <a:pt x="5434807" y="599610"/>
                  <a:pt x="5350753" y="646331"/>
                </a:cubicBezTo>
                <a:cubicBezTo>
                  <a:pt x="5266699" y="693052"/>
                  <a:pt x="5114116" y="615246"/>
                  <a:pt x="4948008" y="646331"/>
                </a:cubicBezTo>
                <a:cubicBezTo>
                  <a:pt x="4781900" y="677416"/>
                  <a:pt x="4595230" y="609796"/>
                  <a:pt x="4315124" y="646331"/>
                </a:cubicBezTo>
                <a:cubicBezTo>
                  <a:pt x="4035018" y="682866"/>
                  <a:pt x="4092088" y="601345"/>
                  <a:pt x="3912379" y="646331"/>
                </a:cubicBezTo>
                <a:cubicBezTo>
                  <a:pt x="3732670" y="691317"/>
                  <a:pt x="3597823" y="613554"/>
                  <a:pt x="3337029" y="646331"/>
                </a:cubicBezTo>
                <a:cubicBezTo>
                  <a:pt x="3076235" y="679108"/>
                  <a:pt x="3030140" y="632289"/>
                  <a:pt x="2876749" y="646331"/>
                </a:cubicBezTo>
                <a:cubicBezTo>
                  <a:pt x="2723358" y="660373"/>
                  <a:pt x="2436983" y="640577"/>
                  <a:pt x="2301399" y="646331"/>
                </a:cubicBezTo>
                <a:cubicBezTo>
                  <a:pt x="2165815" y="652085"/>
                  <a:pt x="1843798" y="615524"/>
                  <a:pt x="1726049" y="646331"/>
                </a:cubicBezTo>
                <a:cubicBezTo>
                  <a:pt x="1608300" y="677138"/>
                  <a:pt x="1321834" y="605958"/>
                  <a:pt x="1150700" y="646331"/>
                </a:cubicBezTo>
                <a:cubicBezTo>
                  <a:pt x="979566" y="686704"/>
                  <a:pt x="700333" y="636639"/>
                  <a:pt x="575350" y="646331"/>
                </a:cubicBezTo>
                <a:cubicBezTo>
                  <a:pt x="450367" y="656023"/>
                  <a:pt x="161514" y="623097"/>
                  <a:pt x="0" y="646331"/>
                </a:cubicBezTo>
                <a:cubicBezTo>
                  <a:pt x="-674" y="516024"/>
                  <a:pt x="9409" y="396027"/>
                  <a:pt x="0" y="316702"/>
                </a:cubicBezTo>
                <a:cubicBezTo>
                  <a:pt x="-9409" y="237377"/>
                  <a:pt x="9365" y="93116"/>
                  <a:pt x="0" y="0"/>
                </a:cubicBezTo>
                <a:close/>
              </a:path>
              <a:path w="5753498" h="646331" stroke="0" extrusionOk="0">
                <a:moveTo>
                  <a:pt x="0" y="0"/>
                </a:moveTo>
                <a:cubicBezTo>
                  <a:pt x="117152" y="-10453"/>
                  <a:pt x="370846" y="43407"/>
                  <a:pt x="517815" y="0"/>
                </a:cubicBezTo>
                <a:cubicBezTo>
                  <a:pt x="664784" y="-43407"/>
                  <a:pt x="820901" y="18227"/>
                  <a:pt x="920560" y="0"/>
                </a:cubicBezTo>
                <a:cubicBezTo>
                  <a:pt x="1020219" y="-18227"/>
                  <a:pt x="1314857" y="4497"/>
                  <a:pt x="1610979" y="0"/>
                </a:cubicBezTo>
                <a:cubicBezTo>
                  <a:pt x="1907101" y="-4497"/>
                  <a:pt x="2005122" y="2111"/>
                  <a:pt x="2128794" y="0"/>
                </a:cubicBezTo>
                <a:cubicBezTo>
                  <a:pt x="2252466" y="-2111"/>
                  <a:pt x="2523905" y="39823"/>
                  <a:pt x="2646609" y="0"/>
                </a:cubicBezTo>
                <a:cubicBezTo>
                  <a:pt x="2769314" y="-39823"/>
                  <a:pt x="3113939" y="36307"/>
                  <a:pt x="3337029" y="0"/>
                </a:cubicBezTo>
                <a:cubicBezTo>
                  <a:pt x="3560119" y="-36307"/>
                  <a:pt x="3589265" y="12017"/>
                  <a:pt x="3797309" y="0"/>
                </a:cubicBezTo>
                <a:cubicBezTo>
                  <a:pt x="4005353" y="-12017"/>
                  <a:pt x="4196325" y="78455"/>
                  <a:pt x="4487728" y="0"/>
                </a:cubicBezTo>
                <a:cubicBezTo>
                  <a:pt x="4779131" y="-78455"/>
                  <a:pt x="4914906" y="33788"/>
                  <a:pt x="5178148" y="0"/>
                </a:cubicBezTo>
                <a:cubicBezTo>
                  <a:pt x="5441390" y="-33788"/>
                  <a:pt x="5549791" y="51613"/>
                  <a:pt x="5753498" y="0"/>
                </a:cubicBezTo>
                <a:cubicBezTo>
                  <a:pt x="5771483" y="128922"/>
                  <a:pt x="5733290" y="168131"/>
                  <a:pt x="5753498" y="336092"/>
                </a:cubicBezTo>
                <a:cubicBezTo>
                  <a:pt x="5773706" y="504053"/>
                  <a:pt x="5727527" y="573465"/>
                  <a:pt x="5753498" y="646331"/>
                </a:cubicBezTo>
                <a:cubicBezTo>
                  <a:pt x="5573721" y="670354"/>
                  <a:pt x="5437404" y="631070"/>
                  <a:pt x="5350753" y="646331"/>
                </a:cubicBezTo>
                <a:cubicBezTo>
                  <a:pt x="5264103" y="661592"/>
                  <a:pt x="4865842" y="566459"/>
                  <a:pt x="4660333" y="646331"/>
                </a:cubicBezTo>
                <a:cubicBezTo>
                  <a:pt x="4454824" y="726203"/>
                  <a:pt x="4384442" y="602688"/>
                  <a:pt x="4200054" y="646331"/>
                </a:cubicBezTo>
                <a:cubicBezTo>
                  <a:pt x="4015666" y="689974"/>
                  <a:pt x="3900009" y="595958"/>
                  <a:pt x="3624704" y="646331"/>
                </a:cubicBezTo>
                <a:cubicBezTo>
                  <a:pt x="3349399" y="696704"/>
                  <a:pt x="3236636" y="641696"/>
                  <a:pt x="2934284" y="646331"/>
                </a:cubicBezTo>
                <a:cubicBezTo>
                  <a:pt x="2631932" y="650966"/>
                  <a:pt x="2482483" y="622865"/>
                  <a:pt x="2358934" y="646331"/>
                </a:cubicBezTo>
                <a:cubicBezTo>
                  <a:pt x="2235385" y="669797"/>
                  <a:pt x="2061851" y="613892"/>
                  <a:pt x="1956189" y="646331"/>
                </a:cubicBezTo>
                <a:cubicBezTo>
                  <a:pt x="1850527" y="678770"/>
                  <a:pt x="1684320" y="641486"/>
                  <a:pt x="1495909" y="646331"/>
                </a:cubicBezTo>
                <a:cubicBezTo>
                  <a:pt x="1307498" y="651176"/>
                  <a:pt x="1055256" y="600534"/>
                  <a:pt x="805490" y="646331"/>
                </a:cubicBezTo>
                <a:cubicBezTo>
                  <a:pt x="555724" y="692128"/>
                  <a:pt x="189025" y="637657"/>
                  <a:pt x="0" y="646331"/>
                </a:cubicBezTo>
                <a:cubicBezTo>
                  <a:pt x="-29415" y="530936"/>
                  <a:pt x="8631" y="422022"/>
                  <a:pt x="0" y="336092"/>
                </a:cubicBezTo>
                <a:cubicBezTo>
                  <a:pt x="-8631" y="250162"/>
                  <a:pt x="30560" y="8404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/>
              <a:t>Primo passaggio: Bilanci materia all’evaporatore</a:t>
            </a:r>
          </a:p>
          <a:p>
            <a:endParaRPr lang="it-IT" dirty="0"/>
          </a:p>
        </p:txBody>
      </p:sp>
      <p:sp>
        <p:nvSpPr>
          <p:cNvPr id="10" name="Parentesi graffa aperta 9">
            <a:extLst>
              <a:ext uri="{FF2B5EF4-FFF2-40B4-BE49-F238E27FC236}">
                <a16:creationId xmlns:a16="http://schemas.microsoft.com/office/drawing/2014/main" id="{A246844B-D765-C44B-BAA7-14137CFB5EB7}"/>
              </a:ext>
            </a:extLst>
          </p:cNvPr>
          <p:cNvSpPr/>
          <p:nvPr/>
        </p:nvSpPr>
        <p:spPr>
          <a:xfrm>
            <a:off x="648906" y="2405291"/>
            <a:ext cx="144049" cy="142688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A743154-8915-DE4D-BB71-CE67D5C41E8A}"/>
              </a:ext>
            </a:extLst>
          </p:cNvPr>
          <p:cNvSpPr txBox="1"/>
          <p:nvPr/>
        </p:nvSpPr>
        <p:spPr>
          <a:xfrm>
            <a:off x="978922" y="2594877"/>
            <a:ext cx="268645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/>
              <a:t>100 = V + </a:t>
            </a:r>
            <a:r>
              <a:rPr lang="it-IT" dirty="0" err="1"/>
              <a:t>S</a:t>
            </a:r>
            <a:r>
              <a:rPr lang="it-IT" dirty="0"/>
              <a:t>  </a:t>
            </a:r>
          </a:p>
          <a:p>
            <a:endParaRPr lang="it-IT" dirty="0"/>
          </a:p>
          <a:p>
            <a:r>
              <a:rPr lang="it-IT" dirty="0"/>
              <a:t>100  0,03 = </a:t>
            </a:r>
            <a:r>
              <a:rPr lang="it-IT" dirty="0" err="1"/>
              <a:t>S</a:t>
            </a:r>
            <a:r>
              <a:rPr lang="it-IT" dirty="0"/>
              <a:t> 0,05 	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D6BA83EB-8669-0346-958C-28006371249F}"/>
              </a:ext>
            </a:extLst>
          </p:cNvPr>
          <p:cNvCxnSpPr>
            <a:cxnSpLocks/>
          </p:cNvCxnSpPr>
          <p:nvPr/>
        </p:nvCxnSpPr>
        <p:spPr>
          <a:xfrm>
            <a:off x="3386138" y="3050381"/>
            <a:ext cx="2071687" cy="0"/>
          </a:xfrm>
          <a:prstGeom prst="straightConnector1">
            <a:avLst/>
          </a:prstGeom>
          <a:ln w="19050">
            <a:solidFill>
              <a:srgbClr val="0070C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EFDEFEA-89B8-6B4B-B721-435E11D89C1D}"/>
              </a:ext>
            </a:extLst>
          </p:cNvPr>
          <p:cNvSpPr txBox="1"/>
          <p:nvPr/>
        </p:nvSpPr>
        <p:spPr>
          <a:xfrm>
            <a:off x="5647148" y="2405291"/>
            <a:ext cx="3732595" cy="369332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err="1"/>
              <a:t>S</a:t>
            </a:r>
            <a:r>
              <a:rPr lang="it-IT" dirty="0"/>
              <a:t>= 100 0,03/ 0,05 = 60 Kg/h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4E3F5E53-A89F-C54E-821D-F83C3DA7B4D1}"/>
              </a:ext>
            </a:extLst>
          </p:cNvPr>
          <p:cNvSpPr/>
          <p:nvPr/>
        </p:nvSpPr>
        <p:spPr>
          <a:xfrm>
            <a:off x="5711444" y="3462840"/>
            <a:ext cx="2518638" cy="369332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it-IT" dirty="0"/>
              <a:t>V= 100 - 60 = 40 Kg/h</a:t>
            </a:r>
          </a:p>
        </p:txBody>
      </p:sp>
    </p:spTree>
    <p:extLst>
      <p:ext uri="{BB962C8B-B14F-4D97-AF65-F5344CB8AC3E}">
        <p14:creationId xmlns:p14="http://schemas.microsoft.com/office/powerpoint/2010/main" val="2383780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1B6E7793-088C-5B4E-B016-B6C5F4D66E0A}"/>
              </a:ext>
            </a:extLst>
          </p:cNvPr>
          <p:cNvSpPr txBox="1"/>
          <p:nvPr/>
        </p:nvSpPr>
        <p:spPr>
          <a:xfrm>
            <a:off x="3361696" y="740658"/>
            <a:ext cx="5328703" cy="369332"/>
          </a:xfrm>
          <a:custGeom>
            <a:avLst/>
            <a:gdLst>
              <a:gd name="connsiteX0" fmla="*/ 0 w 5328703"/>
              <a:gd name="connsiteY0" fmla="*/ 0 h 369332"/>
              <a:gd name="connsiteX1" fmla="*/ 698652 w 5328703"/>
              <a:gd name="connsiteY1" fmla="*/ 0 h 369332"/>
              <a:gd name="connsiteX2" fmla="*/ 1290730 w 5328703"/>
              <a:gd name="connsiteY2" fmla="*/ 0 h 369332"/>
              <a:gd name="connsiteX3" fmla="*/ 1882808 w 5328703"/>
              <a:gd name="connsiteY3" fmla="*/ 0 h 369332"/>
              <a:gd name="connsiteX4" fmla="*/ 2368312 w 5328703"/>
              <a:gd name="connsiteY4" fmla="*/ 0 h 369332"/>
              <a:gd name="connsiteX5" fmla="*/ 2853816 w 5328703"/>
              <a:gd name="connsiteY5" fmla="*/ 0 h 369332"/>
              <a:gd name="connsiteX6" fmla="*/ 3552469 w 5328703"/>
              <a:gd name="connsiteY6" fmla="*/ 0 h 369332"/>
              <a:gd name="connsiteX7" fmla="*/ 4144547 w 5328703"/>
              <a:gd name="connsiteY7" fmla="*/ 0 h 369332"/>
              <a:gd name="connsiteX8" fmla="*/ 4683338 w 5328703"/>
              <a:gd name="connsiteY8" fmla="*/ 0 h 369332"/>
              <a:gd name="connsiteX9" fmla="*/ 5328703 w 5328703"/>
              <a:gd name="connsiteY9" fmla="*/ 0 h 369332"/>
              <a:gd name="connsiteX10" fmla="*/ 5328703 w 5328703"/>
              <a:gd name="connsiteY10" fmla="*/ 369332 h 369332"/>
              <a:gd name="connsiteX11" fmla="*/ 4843199 w 5328703"/>
              <a:gd name="connsiteY11" fmla="*/ 369332 h 369332"/>
              <a:gd name="connsiteX12" fmla="*/ 4410982 w 5328703"/>
              <a:gd name="connsiteY12" fmla="*/ 369332 h 369332"/>
              <a:gd name="connsiteX13" fmla="*/ 3925478 w 5328703"/>
              <a:gd name="connsiteY13" fmla="*/ 369332 h 369332"/>
              <a:gd name="connsiteX14" fmla="*/ 3333400 w 5328703"/>
              <a:gd name="connsiteY14" fmla="*/ 369332 h 369332"/>
              <a:gd name="connsiteX15" fmla="*/ 2901183 w 5328703"/>
              <a:gd name="connsiteY15" fmla="*/ 369332 h 369332"/>
              <a:gd name="connsiteX16" fmla="*/ 2309105 w 5328703"/>
              <a:gd name="connsiteY16" fmla="*/ 369332 h 369332"/>
              <a:gd name="connsiteX17" fmla="*/ 1876888 w 5328703"/>
              <a:gd name="connsiteY17" fmla="*/ 369332 h 369332"/>
              <a:gd name="connsiteX18" fmla="*/ 1444671 w 5328703"/>
              <a:gd name="connsiteY18" fmla="*/ 369332 h 369332"/>
              <a:gd name="connsiteX19" fmla="*/ 746018 w 5328703"/>
              <a:gd name="connsiteY19" fmla="*/ 369332 h 369332"/>
              <a:gd name="connsiteX20" fmla="*/ 0 w 5328703"/>
              <a:gd name="connsiteY20" fmla="*/ 369332 h 369332"/>
              <a:gd name="connsiteX21" fmla="*/ 0 w 5328703"/>
              <a:gd name="connsiteY21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328703" h="369332" extrusionOk="0">
                <a:moveTo>
                  <a:pt x="0" y="0"/>
                </a:moveTo>
                <a:cubicBezTo>
                  <a:pt x="168131" y="-66106"/>
                  <a:pt x="549014" y="1570"/>
                  <a:pt x="698652" y="0"/>
                </a:cubicBezTo>
                <a:cubicBezTo>
                  <a:pt x="848290" y="-1570"/>
                  <a:pt x="1153339" y="5814"/>
                  <a:pt x="1290730" y="0"/>
                </a:cubicBezTo>
                <a:cubicBezTo>
                  <a:pt x="1428121" y="-5814"/>
                  <a:pt x="1614179" y="5727"/>
                  <a:pt x="1882808" y="0"/>
                </a:cubicBezTo>
                <a:cubicBezTo>
                  <a:pt x="2151437" y="-5727"/>
                  <a:pt x="2152134" y="39269"/>
                  <a:pt x="2368312" y="0"/>
                </a:cubicBezTo>
                <a:cubicBezTo>
                  <a:pt x="2584490" y="-39269"/>
                  <a:pt x="2645943" y="18977"/>
                  <a:pt x="2853816" y="0"/>
                </a:cubicBezTo>
                <a:cubicBezTo>
                  <a:pt x="3061689" y="-18977"/>
                  <a:pt x="3346858" y="28728"/>
                  <a:pt x="3552469" y="0"/>
                </a:cubicBezTo>
                <a:cubicBezTo>
                  <a:pt x="3758080" y="-28728"/>
                  <a:pt x="3858145" y="9440"/>
                  <a:pt x="4144547" y="0"/>
                </a:cubicBezTo>
                <a:cubicBezTo>
                  <a:pt x="4430949" y="-9440"/>
                  <a:pt x="4522939" y="2098"/>
                  <a:pt x="4683338" y="0"/>
                </a:cubicBezTo>
                <a:cubicBezTo>
                  <a:pt x="4843737" y="-2098"/>
                  <a:pt x="5100608" y="1743"/>
                  <a:pt x="5328703" y="0"/>
                </a:cubicBezTo>
                <a:cubicBezTo>
                  <a:pt x="5351991" y="159320"/>
                  <a:pt x="5291823" y="252327"/>
                  <a:pt x="5328703" y="369332"/>
                </a:cubicBezTo>
                <a:cubicBezTo>
                  <a:pt x="5125624" y="374018"/>
                  <a:pt x="4965180" y="322840"/>
                  <a:pt x="4843199" y="369332"/>
                </a:cubicBezTo>
                <a:cubicBezTo>
                  <a:pt x="4721218" y="415824"/>
                  <a:pt x="4546140" y="363060"/>
                  <a:pt x="4410982" y="369332"/>
                </a:cubicBezTo>
                <a:cubicBezTo>
                  <a:pt x="4275824" y="375604"/>
                  <a:pt x="4154275" y="345985"/>
                  <a:pt x="3925478" y="369332"/>
                </a:cubicBezTo>
                <a:cubicBezTo>
                  <a:pt x="3696681" y="392679"/>
                  <a:pt x="3479766" y="361422"/>
                  <a:pt x="3333400" y="369332"/>
                </a:cubicBezTo>
                <a:cubicBezTo>
                  <a:pt x="3187034" y="377242"/>
                  <a:pt x="3036332" y="342605"/>
                  <a:pt x="2901183" y="369332"/>
                </a:cubicBezTo>
                <a:cubicBezTo>
                  <a:pt x="2766034" y="396059"/>
                  <a:pt x="2587583" y="365867"/>
                  <a:pt x="2309105" y="369332"/>
                </a:cubicBezTo>
                <a:cubicBezTo>
                  <a:pt x="2030627" y="372797"/>
                  <a:pt x="2027309" y="327402"/>
                  <a:pt x="1876888" y="369332"/>
                </a:cubicBezTo>
                <a:cubicBezTo>
                  <a:pt x="1726467" y="411262"/>
                  <a:pt x="1576402" y="332111"/>
                  <a:pt x="1444671" y="369332"/>
                </a:cubicBezTo>
                <a:cubicBezTo>
                  <a:pt x="1312940" y="406553"/>
                  <a:pt x="958089" y="320877"/>
                  <a:pt x="746018" y="369332"/>
                </a:cubicBezTo>
                <a:cubicBezTo>
                  <a:pt x="533947" y="417787"/>
                  <a:pt x="162037" y="327118"/>
                  <a:pt x="0" y="369332"/>
                </a:cubicBezTo>
                <a:cubicBezTo>
                  <a:pt x="-13535" y="195827"/>
                  <a:pt x="43791" y="150367"/>
                  <a:pt x="0" y="0"/>
                </a:cubicBezTo>
                <a:close/>
              </a:path>
            </a:pathLst>
          </a:custGeom>
          <a:noFill/>
          <a:ln w="38100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sd="66105824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it-IT" dirty="0"/>
              <a:t>SECONDO PASSAGGIO: BILANCIO DI ENERGIA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4D99946-59BC-CF4A-B6A8-8BB645D5A81A}"/>
              </a:ext>
            </a:extLst>
          </p:cNvPr>
          <p:cNvSpPr txBox="1"/>
          <p:nvPr/>
        </p:nvSpPr>
        <p:spPr>
          <a:xfrm>
            <a:off x="3434593" y="3671619"/>
            <a:ext cx="4368504" cy="58477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3200" dirty="0" err="1"/>
              <a:t>h</a:t>
            </a:r>
            <a:r>
              <a:rPr lang="it-IT" sz="3200" baseline="-25000" dirty="0" err="1"/>
              <a:t>F</a:t>
            </a:r>
            <a:r>
              <a:rPr lang="it-IT" sz="3200" dirty="0" err="1"/>
              <a:t>F</a:t>
            </a:r>
            <a:r>
              <a:rPr lang="it-IT" sz="3200" dirty="0"/>
              <a:t> + </a:t>
            </a:r>
            <a:r>
              <a:rPr lang="it-IT" sz="3200" dirty="0" err="1"/>
              <a:t>W</a:t>
            </a:r>
            <a:r>
              <a:rPr lang="it-IT" sz="3200" dirty="0">
                <a:latin typeface="Symbol" pitchFamily="2" charset="2"/>
              </a:rPr>
              <a:t> </a:t>
            </a:r>
            <a:r>
              <a:rPr lang="it-IT" sz="3200" dirty="0" err="1">
                <a:latin typeface="Symbol" pitchFamily="2" charset="2"/>
              </a:rPr>
              <a:t>l</a:t>
            </a:r>
            <a:r>
              <a:rPr lang="it-IT" sz="3200" baseline="-25000" dirty="0" err="1"/>
              <a:t>c</a:t>
            </a:r>
            <a:r>
              <a:rPr lang="it-IT" sz="3200" baseline="-25000" dirty="0"/>
              <a:t> </a:t>
            </a:r>
            <a:r>
              <a:rPr lang="it-IT" sz="3200" dirty="0"/>
              <a:t>= </a:t>
            </a:r>
            <a:r>
              <a:rPr lang="it-IT" sz="3200" dirty="0" err="1"/>
              <a:t>H</a:t>
            </a:r>
            <a:r>
              <a:rPr lang="it-IT" sz="3200" baseline="-25000" dirty="0" err="1"/>
              <a:t>v</a:t>
            </a:r>
            <a:r>
              <a:rPr lang="it-IT" sz="3200" dirty="0" err="1"/>
              <a:t>V</a:t>
            </a:r>
            <a:r>
              <a:rPr lang="it-IT" sz="3200" dirty="0"/>
              <a:t> + </a:t>
            </a:r>
            <a:r>
              <a:rPr lang="it-IT" sz="3200" dirty="0" err="1"/>
              <a:t>h</a:t>
            </a:r>
            <a:r>
              <a:rPr lang="it-IT" sz="3200" baseline="-25000" dirty="0" err="1"/>
              <a:t>S</a:t>
            </a:r>
            <a:r>
              <a:rPr lang="it-IT" sz="3200" dirty="0" err="1"/>
              <a:t>S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3745239-9362-F44C-8C28-257D7E414588}"/>
              </a:ext>
            </a:extLst>
          </p:cNvPr>
          <p:cNvSpPr txBox="1"/>
          <p:nvPr/>
        </p:nvSpPr>
        <p:spPr>
          <a:xfrm>
            <a:off x="781624" y="2505670"/>
            <a:ext cx="107452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Determinare le portate in uscita e il rapporto tra il vapore del solvente prodotto (V) e il vapore </a:t>
            </a:r>
          </a:p>
          <a:p>
            <a:r>
              <a:rPr lang="it-IT" dirty="0"/>
              <a:t>di rete (</a:t>
            </a:r>
            <a:r>
              <a:rPr lang="it-IT" dirty="0" err="1"/>
              <a:t>W</a:t>
            </a:r>
            <a:r>
              <a:rPr lang="it-IT" dirty="0"/>
              <a:t>), sapendo che:</a:t>
            </a:r>
          </a:p>
          <a:p>
            <a:endParaRPr lang="it-IT" dirty="0"/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54968C5C-5F65-7449-926C-994CFF635009}"/>
              </a:ext>
            </a:extLst>
          </p:cNvPr>
          <p:cNvCxnSpPr>
            <a:cxnSpLocks/>
          </p:cNvCxnSpPr>
          <p:nvPr/>
        </p:nvCxnSpPr>
        <p:spPr>
          <a:xfrm>
            <a:off x="5929313" y="1257300"/>
            <a:ext cx="0" cy="1100138"/>
          </a:xfrm>
          <a:prstGeom prst="straightConnector1">
            <a:avLst/>
          </a:prstGeom>
          <a:ln w="38100">
            <a:solidFill>
              <a:srgbClr val="92D05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2CE3777-1288-D545-9589-5E8EB41D6EE2}"/>
              </a:ext>
            </a:extLst>
          </p:cNvPr>
          <p:cNvSpPr txBox="1"/>
          <p:nvPr/>
        </p:nvSpPr>
        <p:spPr>
          <a:xfrm>
            <a:off x="6262688" y="1697994"/>
            <a:ext cx="5343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/>
              <a:t>Il problema ci chiede di determinare </a:t>
            </a:r>
            <a:r>
              <a:rPr lang="it-IT" i="1" dirty="0" err="1"/>
              <a:t>W</a:t>
            </a:r>
            <a:r>
              <a:rPr lang="it-IT" i="1" dirty="0"/>
              <a:t> e V/</a:t>
            </a:r>
            <a:r>
              <a:rPr lang="it-IT" i="1" dirty="0" err="1"/>
              <a:t>W</a:t>
            </a:r>
            <a:endParaRPr lang="it-IT" i="1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84381C6-F96D-BB46-86AB-63DEC1F96FD2}"/>
              </a:ext>
            </a:extLst>
          </p:cNvPr>
          <p:cNvSpPr txBox="1"/>
          <p:nvPr/>
        </p:nvSpPr>
        <p:spPr>
          <a:xfrm>
            <a:off x="3434593" y="5308312"/>
            <a:ext cx="4961615" cy="58477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3200" dirty="0" err="1"/>
              <a:t>W</a:t>
            </a:r>
            <a:r>
              <a:rPr lang="it-IT" sz="3200" dirty="0"/>
              <a:t>= (</a:t>
            </a:r>
            <a:r>
              <a:rPr lang="it-IT" sz="3200" dirty="0" err="1"/>
              <a:t>H</a:t>
            </a:r>
            <a:r>
              <a:rPr lang="it-IT" sz="3200" baseline="-25000" dirty="0" err="1"/>
              <a:t>v</a:t>
            </a:r>
            <a:r>
              <a:rPr lang="it-IT" sz="3200" dirty="0" err="1"/>
              <a:t>V</a:t>
            </a:r>
            <a:r>
              <a:rPr lang="it-IT" sz="3200" dirty="0"/>
              <a:t> + </a:t>
            </a:r>
            <a:r>
              <a:rPr lang="it-IT" sz="3200" dirty="0" err="1"/>
              <a:t>h</a:t>
            </a:r>
            <a:r>
              <a:rPr lang="it-IT" sz="3200" baseline="-25000" dirty="0" err="1"/>
              <a:t>S</a:t>
            </a:r>
            <a:r>
              <a:rPr lang="it-IT" sz="3200" dirty="0" err="1"/>
              <a:t>S</a:t>
            </a:r>
            <a:r>
              <a:rPr lang="it-IT" sz="3200" dirty="0"/>
              <a:t> – </a:t>
            </a:r>
            <a:r>
              <a:rPr lang="it-IT" sz="3200" dirty="0" err="1"/>
              <a:t>h</a:t>
            </a:r>
            <a:r>
              <a:rPr lang="it-IT" sz="3200" baseline="-25000" dirty="0" err="1"/>
              <a:t>F</a:t>
            </a:r>
            <a:r>
              <a:rPr lang="it-IT" sz="3200" dirty="0" err="1"/>
              <a:t>F</a:t>
            </a:r>
            <a:r>
              <a:rPr lang="it-IT" sz="3200" dirty="0"/>
              <a:t>)/ </a:t>
            </a:r>
            <a:r>
              <a:rPr lang="it-IT" sz="3200" dirty="0" err="1">
                <a:latin typeface="Symbol" pitchFamily="2" charset="2"/>
              </a:rPr>
              <a:t>l</a:t>
            </a:r>
            <a:r>
              <a:rPr lang="it-IT" sz="3200" baseline="-25000" dirty="0" err="1"/>
              <a:t>c</a:t>
            </a:r>
            <a:r>
              <a:rPr lang="it-IT" sz="3200" dirty="0"/>
              <a:t> </a:t>
            </a:r>
            <a:endParaRPr lang="it-IT" sz="3200" dirty="0">
              <a:solidFill>
                <a:srgbClr val="FF0000"/>
              </a:solidFill>
            </a:endParaRP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91A6C04E-6382-374B-910E-F2B12A71129E}"/>
              </a:ext>
            </a:extLst>
          </p:cNvPr>
          <p:cNvCxnSpPr>
            <a:cxnSpLocks/>
          </p:cNvCxnSpPr>
          <p:nvPr/>
        </p:nvCxnSpPr>
        <p:spPr>
          <a:xfrm>
            <a:off x="5929313" y="4371976"/>
            <a:ext cx="0" cy="836324"/>
          </a:xfrm>
          <a:prstGeom prst="straightConnector1">
            <a:avLst/>
          </a:prstGeom>
          <a:ln w="38100">
            <a:solidFill>
              <a:srgbClr val="92D05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EF75015-1DEB-6F42-BAA0-0472F198766F}"/>
              </a:ext>
            </a:extLst>
          </p:cNvPr>
          <p:cNvSpPr txBox="1"/>
          <p:nvPr/>
        </p:nvSpPr>
        <p:spPr>
          <a:xfrm>
            <a:off x="6422231" y="4672013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Ricavo </a:t>
            </a:r>
            <a:r>
              <a:rPr lang="it-IT" dirty="0" err="1"/>
              <a:t>W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8259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84381C6-F96D-BB46-86AB-63DEC1F96FD2}"/>
              </a:ext>
            </a:extLst>
          </p:cNvPr>
          <p:cNvSpPr txBox="1"/>
          <p:nvPr/>
        </p:nvSpPr>
        <p:spPr>
          <a:xfrm>
            <a:off x="3063119" y="1150650"/>
            <a:ext cx="4961615" cy="584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3200" dirty="0" err="1"/>
              <a:t>W</a:t>
            </a:r>
            <a:r>
              <a:rPr lang="it-IT" sz="3200" dirty="0"/>
              <a:t>= (</a:t>
            </a:r>
            <a:r>
              <a:rPr lang="it-IT" sz="3200" dirty="0" err="1"/>
              <a:t>H</a:t>
            </a:r>
            <a:r>
              <a:rPr lang="it-IT" sz="3200" baseline="-25000" dirty="0" err="1"/>
              <a:t>v</a:t>
            </a:r>
            <a:r>
              <a:rPr lang="it-IT" sz="3200" dirty="0" err="1"/>
              <a:t>V</a:t>
            </a:r>
            <a:r>
              <a:rPr lang="it-IT" sz="3200" dirty="0"/>
              <a:t> + </a:t>
            </a:r>
            <a:r>
              <a:rPr lang="it-IT" sz="3200" dirty="0" err="1"/>
              <a:t>h</a:t>
            </a:r>
            <a:r>
              <a:rPr lang="it-IT" sz="3200" baseline="-25000" dirty="0" err="1"/>
              <a:t>S</a:t>
            </a:r>
            <a:r>
              <a:rPr lang="it-IT" sz="3200" dirty="0" err="1"/>
              <a:t>S</a:t>
            </a:r>
            <a:r>
              <a:rPr lang="it-IT" sz="3200" dirty="0"/>
              <a:t> – </a:t>
            </a:r>
            <a:r>
              <a:rPr lang="it-IT" sz="3200" dirty="0" err="1"/>
              <a:t>h</a:t>
            </a:r>
            <a:r>
              <a:rPr lang="it-IT" sz="3200" baseline="-25000" dirty="0" err="1"/>
              <a:t>F</a:t>
            </a:r>
            <a:r>
              <a:rPr lang="it-IT" sz="3200" dirty="0" err="1"/>
              <a:t>F</a:t>
            </a:r>
            <a:r>
              <a:rPr lang="it-IT" sz="3200" dirty="0"/>
              <a:t>)/ </a:t>
            </a:r>
            <a:r>
              <a:rPr lang="it-IT" sz="3200" dirty="0" err="1">
                <a:latin typeface="Symbol" pitchFamily="2" charset="2"/>
              </a:rPr>
              <a:t>l</a:t>
            </a:r>
            <a:r>
              <a:rPr lang="it-IT" sz="3200" baseline="-25000" dirty="0" err="1"/>
              <a:t>c</a:t>
            </a:r>
            <a:r>
              <a:rPr lang="it-IT" sz="3200" dirty="0"/>
              <a:t> 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1C8244C-2755-DA46-8ADC-BEAB1B699872}"/>
              </a:ext>
            </a:extLst>
          </p:cNvPr>
          <p:cNvSpPr txBox="1"/>
          <p:nvPr/>
        </p:nvSpPr>
        <p:spPr>
          <a:xfrm>
            <a:off x="150301" y="2638931"/>
            <a:ext cx="9603911" cy="187743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800" dirty="0" err="1"/>
              <a:t>W</a:t>
            </a:r>
            <a:r>
              <a:rPr lang="it-IT" sz="2800" dirty="0"/>
              <a:t>= (60*391+40*2665,2  – 100*83,9 )/ 2163,4=  56,3 Kg/h</a:t>
            </a:r>
            <a:r>
              <a:rPr lang="it-IT" sz="2000" dirty="0"/>
              <a:t> </a:t>
            </a:r>
          </a:p>
          <a:p>
            <a:endParaRPr lang="it-IT" sz="2000" dirty="0"/>
          </a:p>
          <a:p>
            <a:endParaRPr lang="it-IT" sz="2000" dirty="0"/>
          </a:p>
          <a:p>
            <a:endParaRPr lang="it-IT" sz="2000" dirty="0"/>
          </a:p>
          <a:p>
            <a:r>
              <a:rPr lang="it-IT" sz="2800" dirty="0" err="1"/>
              <a:t>R</a:t>
            </a:r>
            <a:r>
              <a:rPr lang="it-IT" sz="2800" dirty="0"/>
              <a:t>= V/</a:t>
            </a:r>
            <a:r>
              <a:rPr lang="it-IT" sz="2800" dirty="0" err="1"/>
              <a:t>W</a:t>
            </a:r>
            <a:r>
              <a:rPr lang="it-IT" sz="2800" dirty="0"/>
              <a:t>= 40/ 56,3= 0,71 </a:t>
            </a:r>
          </a:p>
        </p:txBody>
      </p:sp>
    </p:spTree>
    <p:extLst>
      <p:ext uri="{BB962C8B-B14F-4D97-AF65-F5344CB8AC3E}">
        <p14:creationId xmlns:p14="http://schemas.microsoft.com/office/powerpoint/2010/main" val="3134642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2A5D56C-383D-CC4B-BD57-DBD112CE8F7D}"/>
              </a:ext>
            </a:extLst>
          </p:cNvPr>
          <p:cNvSpPr txBox="1"/>
          <p:nvPr/>
        </p:nvSpPr>
        <p:spPr>
          <a:xfrm>
            <a:off x="135494" y="1814514"/>
            <a:ext cx="1210780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Un concentratore singolo effetto deve concentrare 200 Kg/h di solfato di ammonio dal 10% al 20% in peso.</a:t>
            </a:r>
          </a:p>
          <a:p>
            <a:r>
              <a:rPr lang="it-IT" dirty="0"/>
              <a:t>L’alimentazione entra ad una temperatura di 60°C e la temperatura di ebollizione è mantenuta a 80°C.</a:t>
            </a:r>
          </a:p>
          <a:p>
            <a:r>
              <a:rPr lang="it-IT" dirty="0"/>
              <a:t>Determinare la quantità di vapore (</a:t>
            </a:r>
            <a:r>
              <a:rPr lang="it-IT" dirty="0" err="1"/>
              <a:t>W</a:t>
            </a:r>
            <a:r>
              <a:rPr lang="it-IT" dirty="0"/>
              <a:t>) necessaria e la quantità di soluzione concentrata. </a:t>
            </a:r>
          </a:p>
          <a:p>
            <a:r>
              <a:rPr lang="it-IT" dirty="0"/>
              <a:t>Si assuma: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h</a:t>
            </a:r>
            <a:r>
              <a:rPr lang="it-IT" baseline="-25000" dirty="0" err="1"/>
              <a:t>F</a:t>
            </a:r>
            <a:r>
              <a:rPr lang="it-IT" dirty="0"/>
              <a:t> a 60°C =  251,1 KJ/Kg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hs</a:t>
            </a:r>
            <a:r>
              <a:rPr lang="it-IT" dirty="0"/>
              <a:t> a 80°C = 334,9 KJ/Kg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Hv</a:t>
            </a:r>
            <a:r>
              <a:rPr lang="it-IT" dirty="0"/>
              <a:t> = 2643 KJ/Kg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latin typeface="Symbol" pitchFamily="2" charset="2"/>
              </a:rPr>
              <a:t>l</a:t>
            </a:r>
            <a:r>
              <a:rPr lang="it-IT" baseline="-25000" dirty="0" err="1"/>
              <a:t>W</a:t>
            </a:r>
            <a:r>
              <a:rPr lang="it-IT" dirty="0"/>
              <a:t> = 2163,4 KJ/Kg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635C66F-501C-BA48-81BF-A685E8BEDEBE}"/>
              </a:ext>
            </a:extLst>
          </p:cNvPr>
          <p:cNvSpPr txBox="1"/>
          <p:nvPr/>
        </p:nvSpPr>
        <p:spPr>
          <a:xfrm>
            <a:off x="3971925" y="1035844"/>
            <a:ext cx="2348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ESERCIZIO per casa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E29ED40-5485-BF46-B2C8-9C2B81D9DCE5}"/>
              </a:ext>
            </a:extLst>
          </p:cNvPr>
          <p:cNvSpPr txBox="1"/>
          <p:nvPr/>
        </p:nvSpPr>
        <p:spPr>
          <a:xfrm>
            <a:off x="4246631" y="50432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1220374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242F41"/>
      </a:dk2>
      <a:lt2>
        <a:srgbClr val="E2E8E4"/>
      </a:lt2>
      <a:accent1>
        <a:srgbClr val="C34D9F"/>
      </a:accent1>
      <a:accent2>
        <a:srgbClr val="A43BB1"/>
      </a:accent2>
      <a:accent3>
        <a:srgbClr val="854DC3"/>
      </a:accent3>
      <a:accent4>
        <a:srgbClr val="534DB9"/>
      </a:accent4>
      <a:accent5>
        <a:srgbClr val="4D78C3"/>
      </a:accent5>
      <a:accent6>
        <a:srgbClr val="3B97B1"/>
      </a:accent6>
      <a:hlink>
        <a:srgbClr val="5E73C9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375</Words>
  <Application>Microsoft Macintosh PowerPoint</Application>
  <PresentationFormat>Widescreen</PresentationFormat>
  <Paragraphs>42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Elephant</vt:lpstr>
      <vt:lpstr>Symbol</vt:lpstr>
      <vt:lpstr>BrushVTI</vt:lpstr>
      <vt:lpstr> Evaporatori  bilanci materia singolo effetto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Evaporatori  aspetti generali</dc:title>
  <dc:creator>giovanni casavecchia</dc:creator>
  <cp:lastModifiedBy>giovanni casavecchia</cp:lastModifiedBy>
  <cp:revision>38</cp:revision>
  <dcterms:created xsi:type="dcterms:W3CDTF">2020-03-12T09:26:14Z</dcterms:created>
  <dcterms:modified xsi:type="dcterms:W3CDTF">2020-03-20T15:31:23Z</dcterms:modified>
</cp:coreProperties>
</file>