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59" r:id="rId3"/>
    <p:sldId id="266" r:id="rId4"/>
    <p:sldId id="268" r:id="rId5"/>
    <p:sldId id="267" r:id="rId6"/>
    <p:sldId id="269" r:id="rId7"/>
    <p:sldId id="27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2"/>
    <p:restoredTop sz="97987"/>
  </p:normalViewPr>
  <p:slideViewPr>
    <p:cSldViewPr snapToGrid="0" snapToObjects="1">
      <p:cViewPr varScale="1">
        <p:scale>
          <a:sx n="145" d="100"/>
          <a:sy n="145" d="100"/>
        </p:scale>
        <p:origin x="200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5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8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2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81A4320F-43BC-425B-8BF8-845F1B171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2794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2536"/>
            <a:ext cx="12191980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FE664A62-D0CB-4F7E-9B51-BA2214071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5A6896-9DA0-6542-8A34-289FE14FE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6580" y="1365294"/>
            <a:ext cx="5541054" cy="736572"/>
          </a:xfrm>
        </p:spPr>
        <p:txBody>
          <a:bodyPr>
            <a:noAutofit/>
          </a:bodyPr>
          <a:lstStyle/>
          <a:p>
            <a:pPr algn="ctr"/>
            <a:br>
              <a:rPr lang="it-IT" dirty="0"/>
            </a:br>
            <a:r>
              <a:rPr lang="it-IT" dirty="0"/>
              <a:t>Evaporatori </a:t>
            </a:r>
            <a:br>
              <a:rPr lang="it-IT" dirty="0"/>
            </a:br>
            <a:r>
              <a:rPr lang="it-IT" dirty="0"/>
              <a:t>bilanci materia singolo effetto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688B72-463F-2F49-B355-DF99AA6E6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Giovanni </a:t>
            </a:r>
            <a:r>
              <a:rPr lang="it-IT" dirty="0" err="1"/>
              <a:t>casavecchia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652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DFAA7F-C259-6F46-97A4-ADF27CEC8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F289E23-651F-9943-9F9E-4A8D0AE621F7}"/>
              </a:ext>
            </a:extLst>
          </p:cNvPr>
          <p:cNvSpPr/>
          <p:nvPr/>
        </p:nvSpPr>
        <p:spPr>
          <a:xfrm>
            <a:off x="1465545" y="1582341"/>
            <a:ext cx="88746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800" dirty="0"/>
              <a:t>L’evaporazione/concentrazione ha lo scopo di ottenere una soluzione </a:t>
            </a:r>
          </a:p>
          <a:p>
            <a:pPr algn="ctr">
              <a:lnSpc>
                <a:spcPct val="200000"/>
              </a:lnSpc>
            </a:pPr>
            <a:r>
              <a:rPr lang="it-IT" sz="2800" b="1" u="sng" dirty="0">
                <a:solidFill>
                  <a:srgbClr val="FF0000"/>
                </a:solidFill>
              </a:rPr>
              <a:t>concentrata </a:t>
            </a:r>
            <a:r>
              <a:rPr lang="it-IT" sz="2800" dirty="0"/>
              <a:t>a partire da una soluzione </a:t>
            </a:r>
            <a:r>
              <a:rPr lang="it-IT" sz="2800" b="1" u="sng" dirty="0">
                <a:solidFill>
                  <a:srgbClr val="FF0000"/>
                </a:solidFill>
              </a:rPr>
              <a:t>diluita </a:t>
            </a:r>
            <a:r>
              <a:rPr lang="it-IT" sz="2800" dirty="0"/>
              <a:t>mediante evaporazione del solvente.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73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A585C-FFF4-FA4B-ABB7-AAD21B562D46}"/>
              </a:ext>
            </a:extLst>
          </p:cNvPr>
          <p:cNvSpPr txBox="1"/>
          <p:nvPr/>
        </p:nvSpPr>
        <p:spPr>
          <a:xfrm>
            <a:off x="3845064" y="494778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Formalismo adottato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FFA3990-6F51-F843-A959-513D9E3B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773" y="1337396"/>
            <a:ext cx="8122070" cy="552060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EF0480-D449-6D4F-8F9F-B1845F76E212}"/>
              </a:ext>
            </a:extLst>
          </p:cNvPr>
          <p:cNvSpPr txBox="1"/>
          <p:nvPr/>
        </p:nvSpPr>
        <p:spPr>
          <a:xfrm>
            <a:off x="4302691" y="36388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54AD3B-8A6F-6C4E-9BBB-45082FA7C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57" y="151465"/>
            <a:ext cx="10089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A585C-FFF4-FA4B-ABB7-AAD21B562D46}"/>
              </a:ext>
            </a:extLst>
          </p:cNvPr>
          <p:cNvSpPr txBox="1"/>
          <p:nvPr/>
        </p:nvSpPr>
        <p:spPr>
          <a:xfrm>
            <a:off x="1954061" y="2782669"/>
            <a:ext cx="79728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</a:rPr>
              <a:t>Come risolvere i problemi? </a:t>
            </a:r>
          </a:p>
        </p:txBody>
      </p:sp>
    </p:spTree>
    <p:extLst>
      <p:ext uri="{BB962C8B-B14F-4D97-AF65-F5344CB8AC3E}">
        <p14:creationId xmlns:p14="http://schemas.microsoft.com/office/powerpoint/2010/main" val="169489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89D3130-772B-A943-836A-BFD554026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30" b="2209"/>
          <a:stretch/>
        </p:blipFill>
        <p:spPr>
          <a:xfrm>
            <a:off x="7477009" y="151466"/>
            <a:ext cx="4009359" cy="606770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97DB70-1EFA-EE46-B536-D30A60F53DFB}"/>
              </a:ext>
            </a:extLst>
          </p:cNvPr>
          <p:cNvSpPr txBox="1"/>
          <p:nvPr/>
        </p:nvSpPr>
        <p:spPr>
          <a:xfrm>
            <a:off x="858033" y="1922745"/>
            <a:ext cx="575349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Primo passaggio: Bilanci materia all’evaporatore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1E82E5-C819-DD44-A1FD-41A5E69D2FBF}"/>
              </a:ext>
            </a:extLst>
          </p:cNvPr>
          <p:cNvSpPr txBox="1"/>
          <p:nvPr/>
        </p:nvSpPr>
        <p:spPr>
          <a:xfrm>
            <a:off x="858033" y="3207818"/>
            <a:ext cx="643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ALIMENTAZIONE = VAPORE + SOLUZIONE CONCENTRATA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A6BE09-42A8-C849-A4F2-5BF77A89DACE}"/>
              </a:ext>
            </a:extLst>
          </p:cNvPr>
          <p:cNvSpPr txBox="1"/>
          <p:nvPr/>
        </p:nvSpPr>
        <p:spPr>
          <a:xfrm>
            <a:off x="1058448" y="4045907"/>
            <a:ext cx="569934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F</a:t>
            </a:r>
            <a:r>
              <a:rPr lang="it-IT" dirty="0">
                <a:solidFill>
                  <a:srgbClr val="FF0000"/>
                </a:solidFill>
              </a:rPr>
              <a:t> = V + </a:t>
            </a:r>
            <a:r>
              <a:rPr lang="it-IT" dirty="0" err="1">
                <a:solidFill>
                  <a:srgbClr val="FF0000"/>
                </a:solidFill>
              </a:rPr>
              <a:t>S</a:t>
            </a:r>
            <a:r>
              <a:rPr lang="it-IT" dirty="0">
                <a:solidFill>
                  <a:srgbClr val="FF0000"/>
                </a:solidFill>
              </a:rPr>
              <a:t>  </a:t>
            </a:r>
            <a:r>
              <a:rPr lang="it-IT" dirty="0"/>
              <a:t>	Bilancio materia totale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err="1">
                <a:solidFill>
                  <a:srgbClr val="00B0F0"/>
                </a:solidFill>
              </a:rPr>
              <a:t>F</a:t>
            </a:r>
            <a:r>
              <a:rPr lang="it-IT" dirty="0">
                <a:solidFill>
                  <a:srgbClr val="00B0F0"/>
                </a:solidFill>
              </a:rPr>
              <a:t> C</a:t>
            </a:r>
            <a:r>
              <a:rPr lang="it-IT" baseline="-25000" dirty="0">
                <a:solidFill>
                  <a:srgbClr val="00B0F0"/>
                </a:solidFill>
              </a:rPr>
              <a:t>0</a:t>
            </a:r>
            <a:r>
              <a:rPr lang="it-IT" dirty="0">
                <a:solidFill>
                  <a:srgbClr val="00B0F0"/>
                </a:solidFill>
              </a:rPr>
              <a:t>= </a:t>
            </a:r>
            <a:r>
              <a:rPr lang="it-IT" dirty="0" err="1">
                <a:solidFill>
                  <a:srgbClr val="00B0F0"/>
                </a:solidFill>
              </a:rPr>
              <a:t>S</a:t>
            </a:r>
            <a:r>
              <a:rPr lang="it-IT" dirty="0">
                <a:solidFill>
                  <a:srgbClr val="00B0F0"/>
                </a:solidFill>
              </a:rPr>
              <a:t> C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/>
              <a:t>	Bilancio materia parziale</a:t>
            </a: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A246844B-D765-C44B-BAA7-14137CFB5EB7}"/>
              </a:ext>
            </a:extLst>
          </p:cNvPr>
          <p:cNvSpPr/>
          <p:nvPr/>
        </p:nvSpPr>
        <p:spPr>
          <a:xfrm>
            <a:off x="770350" y="3926910"/>
            <a:ext cx="144049" cy="14268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3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36BDD8-1C96-3449-855E-01A0CD10D7C1}"/>
              </a:ext>
            </a:extLst>
          </p:cNvPr>
          <p:cNvSpPr txBox="1"/>
          <p:nvPr/>
        </p:nvSpPr>
        <p:spPr>
          <a:xfrm>
            <a:off x="5480138" y="526093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Esempio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D5E8C2-222B-404F-867E-069FC369CEFA}"/>
              </a:ext>
            </a:extLst>
          </p:cNvPr>
          <p:cNvSpPr txBox="1"/>
          <p:nvPr/>
        </p:nvSpPr>
        <p:spPr>
          <a:xfrm>
            <a:off x="333845" y="1265129"/>
            <a:ext cx="11524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Una portata di 300 Kg/h di un composto organico solubile in acqua deve essere concentrata da una</a:t>
            </a:r>
          </a:p>
          <a:p>
            <a:r>
              <a:rPr lang="it-IT" dirty="0"/>
              <a:t>concentrazione  iniziale C</a:t>
            </a:r>
            <a:r>
              <a:rPr lang="it-IT" baseline="-25000" dirty="0"/>
              <a:t>0</a:t>
            </a:r>
            <a:r>
              <a:rPr lang="it-IT" dirty="0"/>
              <a:t>= 8% ad una finale c1= 24%. Determinare la portata della soluzione e la </a:t>
            </a:r>
          </a:p>
          <a:p>
            <a:r>
              <a:rPr lang="it-IT" dirty="0"/>
              <a:t>Quantità di vapore prodotto.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4CCD6D-D27E-0145-A710-F7ABAC877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9" r="73646" b="2209"/>
          <a:stretch/>
        </p:blipFill>
        <p:spPr>
          <a:xfrm>
            <a:off x="9432100" y="2237087"/>
            <a:ext cx="1114816" cy="4113609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C01AFB4-6F0C-284F-AED6-9107844FD35F}"/>
              </a:ext>
            </a:extLst>
          </p:cNvPr>
          <p:cNvCxnSpPr/>
          <p:nvPr/>
        </p:nvCxnSpPr>
        <p:spPr>
          <a:xfrm>
            <a:off x="7465512" y="3883068"/>
            <a:ext cx="20480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C71421-5AAD-124B-A62D-7BC032CD60C7}"/>
              </a:ext>
            </a:extLst>
          </p:cNvPr>
          <p:cNvSpPr txBox="1"/>
          <p:nvPr/>
        </p:nvSpPr>
        <p:spPr>
          <a:xfrm>
            <a:off x="7496827" y="3288082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F</a:t>
            </a:r>
            <a:r>
              <a:rPr lang="it-IT" dirty="0"/>
              <a:t>= 300 Kg/h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4CFCF4-A96C-3D4A-8754-532618B50508}"/>
              </a:ext>
            </a:extLst>
          </p:cNvPr>
          <p:cNvSpPr txBox="1"/>
          <p:nvPr/>
        </p:nvSpPr>
        <p:spPr>
          <a:xfrm>
            <a:off x="7634614" y="410853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0</a:t>
            </a:r>
            <a:r>
              <a:rPr lang="it-IT" dirty="0"/>
              <a:t>= 8%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F574BE-F039-3747-80B8-8165C050FC01}"/>
              </a:ext>
            </a:extLst>
          </p:cNvPr>
          <p:cNvSpPr txBox="1"/>
          <p:nvPr/>
        </p:nvSpPr>
        <p:spPr>
          <a:xfrm>
            <a:off x="10628333" y="2188459"/>
            <a:ext cx="82671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V=?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A6A974-15F1-8843-A354-33E78C58E132}"/>
              </a:ext>
            </a:extLst>
          </p:cNvPr>
          <p:cNvSpPr txBox="1"/>
          <p:nvPr/>
        </p:nvSpPr>
        <p:spPr>
          <a:xfrm>
            <a:off x="10432316" y="5649238"/>
            <a:ext cx="70403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S1=?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78A1376-A0EA-DF48-B0C2-87386095B37C}"/>
              </a:ext>
            </a:extLst>
          </p:cNvPr>
          <p:cNvSpPr txBox="1"/>
          <p:nvPr/>
        </p:nvSpPr>
        <p:spPr>
          <a:xfrm>
            <a:off x="10340236" y="6244225"/>
            <a:ext cx="151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1</a:t>
            </a:r>
            <a:r>
              <a:rPr lang="it-IT" dirty="0"/>
              <a:t>= 24%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714E290-4D4C-6246-8FD5-981DBB58BFE2}"/>
              </a:ext>
            </a:extLst>
          </p:cNvPr>
          <p:cNvSpPr txBox="1"/>
          <p:nvPr/>
        </p:nvSpPr>
        <p:spPr>
          <a:xfrm>
            <a:off x="656998" y="2457085"/>
            <a:ext cx="148309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F</a:t>
            </a:r>
            <a:r>
              <a:rPr lang="it-IT" dirty="0"/>
              <a:t> = V + </a:t>
            </a:r>
            <a:r>
              <a:rPr lang="it-IT" dirty="0" err="1"/>
              <a:t>S</a:t>
            </a:r>
            <a:r>
              <a:rPr lang="it-IT" dirty="0"/>
              <a:t>  </a:t>
            </a:r>
          </a:p>
          <a:p>
            <a:r>
              <a:rPr lang="it-IT" dirty="0" err="1"/>
              <a:t>F</a:t>
            </a:r>
            <a:r>
              <a:rPr lang="it-IT" dirty="0"/>
              <a:t> C</a:t>
            </a:r>
            <a:r>
              <a:rPr lang="it-IT" baseline="-25000" dirty="0"/>
              <a:t>0</a:t>
            </a:r>
            <a:r>
              <a:rPr lang="it-IT" dirty="0"/>
              <a:t>= </a:t>
            </a:r>
            <a:r>
              <a:rPr lang="it-IT" dirty="0" err="1"/>
              <a:t>S</a:t>
            </a:r>
            <a:r>
              <a:rPr lang="it-IT" dirty="0"/>
              <a:t> C</a:t>
            </a:r>
            <a:r>
              <a:rPr lang="it-IT" baseline="-25000" dirty="0"/>
              <a:t>1</a:t>
            </a:r>
            <a:r>
              <a:rPr lang="it-IT" dirty="0"/>
              <a:t> 	</a:t>
            </a:r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F56B7B4D-3F21-7146-B6B4-0CF69B6E7C9E}"/>
              </a:ext>
            </a:extLst>
          </p:cNvPr>
          <p:cNvSpPr/>
          <p:nvPr/>
        </p:nvSpPr>
        <p:spPr>
          <a:xfrm>
            <a:off x="482252" y="2457085"/>
            <a:ext cx="225469" cy="7495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44B1C7B3-1777-EC43-8053-63AB6364C395}"/>
              </a:ext>
            </a:extLst>
          </p:cNvPr>
          <p:cNvSpPr/>
          <p:nvPr/>
        </p:nvSpPr>
        <p:spPr>
          <a:xfrm>
            <a:off x="482252" y="3345010"/>
            <a:ext cx="225469" cy="7495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457B58F-CD82-BD4D-A6AD-402BDE67D1FF}"/>
              </a:ext>
            </a:extLst>
          </p:cNvPr>
          <p:cNvSpPr txBox="1"/>
          <p:nvPr/>
        </p:nvSpPr>
        <p:spPr>
          <a:xfrm>
            <a:off x="757466" y="3366402"/>
            <a:ext cx="268645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300 = V + </a:t>
            </a:r>
            <a:r>
              <a:rPr lang="it-IT" dirty="0" err="1"/>
              <a:t>S</a:t>
            </a:r>
            <a:r>
              <a:rPr lang="it-IT" dirty="0"/>
              <a:t>  </a:t>
            </a:r>
          </a:p>
          <a:p>
            <a:r>
              <a:rPr lang="it-IT" dirty="0"/>
              <a:t>300  0,08 = </a:t>
            </a:r>
            <a:r>
              <a:rPr lang="it-IT" dirty="0" err="1"/>
              <a:t>S</a:t>
            </a:r>
            <a:r>
              <a:rPr lang="it-IT" dirty="0"/>
              <a:t> 0,24 	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5F61E30-9E89-0347-9788-62A5ACD27D9C}"/>
              </a:ext>
            </a:extLst>
          </p:cNvPr>
          <p:cNvSpPr txBox="1"/>
          <p:nvPr/>
        </p:nvSpPr>
        <p:spPr>
          <a:xfrm>
            <a:off x="526809" y="4300210"/>
            <a:ext cx="633745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S</a:t>
            </a:r>
            <a:r>
              <a:rPr lang="it-IT" dirty="0"/>
              <a:t>= 300 0,08/ 0,24 = 100 Kg/h (ho ricavato la portata </a:t>
            </a:r>
            <a:r>
              <a:rPr lang="it-IT" dirty="0" err="1"/>
              <a:t>S</a:t>
            </a:r>
            <a:r>
              <a:rPr lang="it-IT" dirty="0"/>
              <a:t>)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6C3C5E2-D82B-A14C-8283-628F7DABC980}"/>
              </a:ext>
            </a:extLst>
          </p:cNvPr>
          <p:cNvSpPr/>
          <p:nvPr/>
        </p:nvSpPr>
        <p:spPr>
          <a:xfrm>
            <a:off x="535994" y="5024861"/>
            <a:ext cx="5660524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it-IT" dirty="0"/>
              <a:t>V= 300 - 100 = 200 Kg/h (ho ricavato la portata V)</a:t>
            </a:r>
          </a:p>
        </p:txBody>
      </p:sp>
    </p:spTree>
    <p:extLst>
      <p:ext uri="{BB962C8B-B14F-4D97-AF65-F5344CB8AC3E}">
        <p14:creationId xmlns:p14="http://schemas.microsoft.com/office/powerpoint/2010/main" val="376944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D5E8C2-222B-404F-867E-069FC369CEFA}"/>
              </a:ext>
            </a:extLst>
          </p:cNvPr>
          <p:cNvSpPr txBox="1"/>
          <p:nvPr/>
        </p:nvSpPr>
        <p:spPr>
          <a:xfrm>
            <a:off x="365160" y="1837905"/>
            <a:ext cx="11166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1) Una portata di 4500 Kg/h di un composto organico essere concentrato da una</a:t>
            </a:r>
          </a:p>
          <a:p>
            <a:r>
              <a:rPr lang="it-IT" dirty="0"/>
              <a:t>concentrazione  iniziale C</a:t>
            </a:r>
            <a:r>
              <a:rPr lang="it-IT" baseline="-25000" dirty="0"/>
              <a:t>0</a:t>
            </a:r>
            <a:r>
              <a:rPr lang="it-IT" dirty="0"/>
              <a:t>= 5% ad una finale c1= 30%. Determinare la portata della soluzione e la </a:t>
            </a:r>
          </a:p>
          <a:p>
            <a:r>
              <a:rPr lang="it-IT" dirty="0"/>
              <a:t>Quantità di vapore prodotto.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6E7793-088C-5B4E-B016-B6C5F4D66E0A}"/>
              </a:ext>
            </a:extLst>
          </p:cNvPr>
          <p:cNvSpPr txBox="1"/>
          <p:nvPr/>
        </p:nvSpPr>
        <p:spPr>
          <a:xfrm>
            <a:off x="3656456" y="670329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ESERCIZI PER CASA (per domani)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B204FDD-018A-CB46-8CC3-5D9E4CB73273}"/>
              </a:ext>
            </a:extLst>
          </p:cNvPr>
          <p:cNvSpPr txBox="1"/>
          <p:nvPr/>
        </p:nvSpPr>
        <p:spPr>
          <a:xfrm>
            <a:off x="316212" y="3559480"/>
            <a:ext cx="11559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2) Una soluzione di </a:t>
            </a:r>
            <a:r>
              <a:rPr lang="it-IT" dirty="0" err="1"/>
              <a:t>NaOH</a:t>
            </a:r>
            <a:r>
              <a:rPr lang="it-IT" dirty="0"/>
              <a:t> al 10% in peso è inviata all’evaporatore. Dall’evaporatore sono prodotti </a:t>
            </a:r>
          </a:p>
          <a:p>
            <a:r>
              <a:rPr lang="it-IT" dirty="0"/>
              <a:t>1500 Kg/h di </a:t>
            </a:r>
            <a:r>
              <a:rPr lang="it-IT" dirty="0" err="1"/>
              <a:t>vapor</a:t>
            </a:r>
            <a:r>
              <a:rPr lang="it-IT" dirty="0"/>
              <a:t> d’acqua puro ed una soluzione concentrata al 28% di </a:t>
            </a:r>
            <a:r>
              <a:rPr lang="it-IT" dirty="0" err="1"/>
              <a:t>NaOH</a:t>
            </a:r>
            <a:r>
              <a:rPr lang="it-IT" dirty="0"/>
              <a:t>. </a:t>
            </a:r>
          </a:p>
          <a:p>
            <a:r>
              <a:rPr lang="it-IT" dirty="0"/>
              <a:t>Calcola la portata oraria in peso dell’alimentazione e della soluzione concentrata. </a:t>
            </a:r>
          </a:p>
          <a:p>
            <a:r>
              <a:rPr lang="it-IT" dirty="0"/>
              <a:t>Fai la rappresentazione grafica. </a:t>
            </a:r>
          </a:p>
        </p:txBody>
      </p:sp>
    </p:spTree>
    <p:extLst>
      <p:ext uri="{BB962C8B-B14F-4D97-AF65-F5344CB8AC3E}">
        <p14:creationId xmlns:p14="http://schemas.microsoft.com/office/powerpoint/2010/main" val="287825911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F41"/>
      </a:dk2>
      <a:lt2>
        <a:srgbClr val="E2E8E4"/>
      </a:lt2>
      <a:accent1>
        <a:srgbClr val="C34D9F"/>
      </a:accent1>
      <a:accent2>
        <a:srgbClr val="A43BB1"/>
      </a:accent2>
      <a:accent3>
        <a:srgbClr val="854DC3"/>
      </a:accent3>
      <a:accent4>
        <a:srgbClr val="534DB9"/>
      </a:accent4>
      <a:accent5>
        <a:srgbClr val="4D78C3"/>
      </a:accent5>
      <a:accent6>
        <a:srgbClr val="3B97B1"/>
      </a:accent6>
      <a:hlink>
        <a:srgbClr val="5E73C9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292</Words>
  <Application>Microsoft Macintosh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Elephant</vt:lpstr>
      <vt:lpstr>BrushVTI</vt:lpstr>
      <vt:lpstr> Evaporatori  bilanci materia singolo effetto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Evaporatori  aspetti generali</dc:title>
  <dc:creator>giovanni casavecchia</dc:creator>
  <cp:lastModifiedBy>giovanni casavecchia</cp:lastModifiedBy>
  <cp:revision>21</cp:revision>
  <dcterms:created xsi:type="dcterms:W3CDTF">2020-03-12T09:26:14Z</dcterms:created>
  <dcterms:modified xsi:type="dcterms:W3CDTF">2020-03-17T08:38:50Z</dcterms:modified>
</cp:coreProperties>
</file>