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6327"/>
  </p:normalViewPr>
  <p:slideViewPr>
    <p:cSldViewPr snapToGrid="0" snapToObjects="1">
      <p:cViewPr varScale="1">
        <p:scale>
          <a:sx n="227" d="100"/>
          <a:sy n="227" d="100"/>
        </p:scale>
        <p:origin x="1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824" y="6419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28A4057A-4A83-664E-BD49-346D61266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4716" y="1263404"/>
            <a:ext cx="8239252" cy="3115075"/>
          </a:xfrm>
        </p:spPr>
        <p:txBody>
          <a:bodyPr>
            <a:normAutofit/>
          </a:bodyPr>
          <a:lstStyle/>
          <a:p>
            <a:pPr algn="l"/>
            <a:r>
              <a:rPr lang="it-IT" sz="7200" dirty="0">
                <a:solidFill>
                  <a:schemeClr val="tx1"/>
                </a:solidFill>
              </a:rPr>
              <a:t>EVAPORATORE MULTIEFFETTO</a:t>
            </a:r>
            <a:br>
              <a:rPr lang="it-IT" sz="7200" dirty="0">
                <a:solidFill>
                  <a:schemeClr val="tx1"/>
                </a:solidFill>
              </a:rPr>
            </a:br>
            <a:r>
              <a:rPr lang="it-IT" sz="7200" dirty="0">
                <a:solidFill>
                  <a:schemeClr val="tx1"/>
                </a:solidFill>
              </a:rPr>
              <a:t>CONTROCORRENTE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4AA08D-05B0-A942-8301-FBD467B26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4716" y="4560432"/>
            <a:ext cx="8239253" cy="1228171"/>
          </a:xfrm>
        </p:spPr>
        <p:txBody>
          <a:bodyPr>
            <a:normAutofit/>
          </a:bodyPr>
          <a:lstStyle/>
          <a:p>
            <a:pPr algn="l"/>
            <a:r>
              <a:rPr lang="it-IT" sz="2400">
                <a:solidFill>
                  <a:schemeClr val="tx1"/>
                </a:solidFill>
              </a:rPr>
              <a:t>Giovanni Casavecchia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A4CD35EF-7348-4E64-8700-827E64EA4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104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6">
            <a:extLst>
              <a:ext uri="{FF2B5EF4-FFF2-40B4-BE49-F238E27FC236}">
                <a16:creationId xmlns:a16="http://schemas.microsoft.com/office/drawing/2014/main" id="{65CD016E-5031-49BE-9253-598979EEA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188642"/>
          </a:xfrm>
          <a:custGeom>
            <a:avLst/>
            <a:gdLst>
              <a:gd name="connsiteX0" fmla="*/ 0 w 12192000"/>
              <a:gd name="connsiteY0" fmla="*/ 0 h 1188642"/>
              <a:gd name="connsiteX1" fmla="*/ 12192000 w 12192000"/>
              <a:gd name="connsiteY1" fmla="*/ 0 h 1188642"/>
              <a:gd name="connsiteX2" fmla="*/ 12192000 w 12192000"/>
              <a:gd name="connsiteY2" fmla="*/ 839697 h 1188642"/>
              <a:gd name="connsiteX3" fmla="*/ 12113803 w 12192000"/>
              <a:gd name="connsiteY3" fmla="*/ 847980 h 1188642"/>
              <a:gd name="connsiteX4" fmla="*/ 6753597 w 12192000"/>
              <a:gd name="connsiteY4" fmla="*/ 1171537 h 1188642"/>
              <a:gd name="connsiteX5" fmla="*/ 400746 w 12192000"/>
              <a:gd name="connsiteY5" fmla="*/ 1000194 h 1188642"/>
              <a:gd name="connsiteX6" fmla="*/ 0 w 12192000"/>
              <a:gd name="connsiteY6" fmla="*/ 963218 h 1188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188642">
                <a:moveTo>
                  <a:pt x="0" y="0"/>
                </a:moveTo>
                <a:lnTo>
                  <a:pt x="12192000" y="0"/>
                </a:lnTo>
                <a:lnTo>
                  <a:pt x="12192000" y="839697"/>
                </a:lnTo>
                <a:lnTo>
                  <a:pt x="12113803" y="847980"/>
                </a:lnTo>
                <a:cubicBezTo>
                  <a:pt x="10139508" y="1045929"/>
                  <a:pt x="8237152" y="1138932"/>
                  <a:pt x="6753597" y="1171537"/>
                </a:cubicBezTo>
                <a:cubicBezTo>
                  <a:pt x="4940363" y="1211386"/>
                  <a:pt x="2657278" y="1192056"/>
                  <a:pt x="400746" y="1000194"/>
                </a:cubicBezTo>
                <a:lnTo>
                  <a:pt x="0" y="963218"/>
                </a:ln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503631E2-1718-4F37-AF4F-56ED9E0F5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D6E43AAA-0A9C-4A11-B5E4-76598F43E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0DAF0EFB-E124-47F9-A92D-5ACF35117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37653B8-17BA-4001-BEE1-4E6991EABB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6467AAAF-9A62-48E9-A977-E1E172016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3FF402E9-42A2-4489-8A1C-33D431C8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746F500E-5E65-412F-9151-128D8A8A1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2ED6AF5D-CDAA-4496-B382-BC011CD7D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B83CA955-24B2-49CA-AD12-346DC89C1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6A25F8E2-F649-499C-9F8E-63D9C7D6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F2C3541D-E273-4F5F-B0C9-58EB62CAD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5DAADE8A-1FC9-4E7A-A73D-E361E88A6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E080E18A-9973-41CF-A8C2-A23444BA5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9747E375-DB87-4737-971E-BE07BEF29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8">
              <a:extLst>
                <a:ext uri="{FF2B5EF4-FFF2-40B4-BE49-F238E27FC236}">
                  <a16:creationId xmlns:a16="http://schemas.microsoft.com/office/drawing/2014/main" id="{DDD91999-92A7-46A7-A2A4-E610DD63A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DE59C638-9FC3-4C07-A488-7CC46DABB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DDAD8E32-C8C2-4CB6-A1DD-57773D26B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2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992C2CA5-FC63-4CD4-9E9D-E508AB0F3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22">
              <a:extLst>
                <a:ext uri="{FF2B5EF4-FFF2-40B4-BE49-F238E27FC236}">
                  <a16:creationId xmlns:a16="http://schemas.microsoft.com/office/drawing/2014/main" id="{7BC83671-DBAB-4D1A-9130-A1C91C37C9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5A8C4915-0ECE-472C-88DC-CCA9C37ED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24">
              <a:extLst>
                <a:ext uri="{FF2B5EF4-FFF2-40B4-BE49-F238E27FC236}">
                  <a16:creationId xmlns:a16="http://schemas.microsoft.com/office/drawing/2014/main" id="{1E7B8714-14C0-4959-A678-4FC94E822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9855E83E-3C8F-415E-B3AC-1BAC260DCA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2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4575755-C1E5-7244-88D2-647C19AFAD6C}"/>
              </a:ext>
            </a:extLst>
          </p:cNvPr>
          <p:cNvSpPr/>
          <p:nvPr/>
        </p:nvSpPr>
        <p:spPr>
          <a:xfrm>
            <a:off x="7069910" y="1600040"/>
            <a:ext cx="569934" cy="11968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7038D367-E304-CF41-983A-DA9796AB1A17}"/>
              </a:ext>
            </a:extLst>
          </p:cNvPr>
          <p:cNvCxnSpPr/>
          <p:nvPr/>
        </p:nvCxnSpPr>
        <p:spPr>
          <a:xfrm>
            <a:off x="7354877" y="2849787"/>
            <a:ext cx="0" cy="2558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arentesi quadra aperta 5">
            <a:extLst>
              <a:ext uri="{FF2B5EF4-FFF2-40B4-BE49-F238E27FC236}">
                <a16:creationId xmlns:a16="http://schemas.microsoft.com/office/drawing/2014/main" id="{287A9DED-26F2-304B-9FB0-78AA5393014E}"/>
              </a:ext>
            </a:extLst>
          </p:cNvPr>
          <p:cNvSpPr/>
          <p:nvPr/>
        </p:nvSpPr>
        <p:spPr>
          <a:xfrm rot="16200000">
            <a:off x="7186223" y="5299742"/>
            <a:ext cx="330979" cy="43681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A13DDCE6-4E70-8E4D-84BB-248D37072767}"/>
              </a:ext>
            </a:extLst>
          </p:cNvPr>
          <p:cNvSpPr txBox="1"/>
          <p:nvPr/>
        </p:nvSpPr>
        <p:spPr>
          <a:xfrm>
            <a:off x="8232858" y="1544242"/>
            <a:ext cx="321248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Per migliorare </a:t>
            </a:r>
            <a:r>
              <a:rPr lang="it-IT" dirty="0" err="1"/>
              <a:t>R</a:t>
            </a:r>
            <a:r>
              <a:rPr lang="it-IT" dirty="0"/>
              <a:t>, cioè il </a:t>
            </a:r>
          </a:p>
          <a:p>
            <a:r>
              <a:rPr lang="it-IT" dirty="0"/>
              <a:t>rapporto tra V/</a:t>
            </a:r>
            <a:r>
              <a:rPr lang="it-IT" dirty="0" err="1"/>
              <a:t>W</a:t>
            </a:r>
            <a:r>
              <a:rPr lang="it-IT" dirty="0"/>
              <a:t>, si adottato </a:t>
            </a:r>
          </a:p>
          <a:p>
            <a:r>
              <a:rPr lang="it-IT" dirty="0"/>
              <a:t>Evaporatori </a:t>
            </a:r>
            <a:r>
              <a:rPr lang="it-IT" dirty="0" err="1"/>
              <a:t>multieffetto</a:t>
            </a:r>
            <a:r>
              <a:rPr lang="it-IT" dirty="0"/>
              <a:t>.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A187894-1625-494B-920E-A6C1501D8D20}"/>
              </a:ext>
            </a:extLst>
          </p:cNvPr>
          <p:cNvSpPr txBox="1"/>
          <p:nvPr/>
        </p:nvSpPr>
        <p:spPr>
          <a:xfrm>
            <a:off x="8221886" y="3271121"/>
            <a:ext cx="327955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 err="1"/>
              <a:t>R</a:t>
            </a:r>
            <a:r>
              <a:rPr lang="it-IT" dirty="0"/>
              <a:t>= vapore/vapore rete= V/</a:t>
            </a:r>
            <a:r>
              <a:rPr lang="it-IT" dirty="0" err="1"/>
              <a:t>W</a:t>
            </a:r>
            <a:endParaRPr lang="it-IT" dirty="0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7D6456D1-B3EC-5747-979F-347812620E76}"/>
              </a:ext>
            </a:extLst>
          </p:cNvPr>
          <p:cNvSpPr txBox="1"/>
          <p:nvPr/>
        </p:nvSpPr>
        <p:spPr>
          <a:xfrm>
            <a:off x="8232858" y="4882586"/>
            <a:ext cx="3270447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Soluzione economica spesso </a:t>
            </a:r>
          </a:p>
          <a:p>
            <a:r>
              <a:rPr lang="it-IT" dirty="0"/>
              <a:t>Più vantaggiosa</a:t>
            </a:r>
          </a:p>
        </p:txBody>
      </p:sp>
      <p:sp>
        <p:nvSpPr>
          <p:cNvPr id="55" name="Freccia giù 54">
            <a:extLst>
              <a:ext uri="{FF2B5EF4-FFF2-40B4-BE49-F238E27FC236}">
                <a16:creationId xmlns:a16="http://schemas.microsoft.com/office/drawing/2014/main" id="{274622B9-73B4-964B-AEFB-5890B0E4C980}"/>
              </a:ext>
            </a:extLst>
          </p:cNvPr>
          <p:cNvSpPr/>
          <p:nvPr/>
        </p:nvSpPr>
        <p:spPr>
          <a:xfrm>
            <a:off x="9713780" y="4068146"/>
            <a:ext cx="280096" cy="499273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954036D1-8B58-664B-9401-57EF3752E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035" y="1446970"/>
            <a:ext cx="5214829" cy="4479699"/>
          </a:xfrm>
          <a:prstGeom prst="rect">
            <a:avLst/>
          </a:prstGeom>
        </p:spPr>
      </p:pic>
      <p:sp>
        <p:nvSpPr>
          <p:cNvPr id="7" name="Ovale 6">
            <a:extLst>
              <a:ext uri="{FF2B5EF4-FFF2-40B4-BE49-F238E27FC236}">
                <a16:creationId xmlns:a16="http://schemas.microsoft.com/office/drawing/2014/main" id="{97EDE678-8C09-C549-AE47-A16F742112DC}"/>
              </a:ext>
            </a:extLst>
          </p:cNvPr>
          <p:cNvSpPr/>
          <p:nvPr/>
        </p:nvSpPr>
        <p:spPr>
          <a:xfrm>
            <a:off x="3433207" y="4970297"/>
            <a:ext cx="1256599" cy="109395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C2D0ED8-7228-EB4E-AAB2-55FC0373F7D7}"/>
              </a:ext>
            </a:extLst>
          </p:cNvPr>
          <p:cNvSpPr txBox="1"/>
          <p:nvPr/>
        </p:nvSpPr>
        <p:spPr>
          <a:xfrm>
            <a:off x="5093713" y="5926669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Pomba</a:t>
            </a:r>
            <a:r>
              <a:rPr lang="it-IT" dirty="0"/>
              <a:t> P1&gt;P2</a:t>
            </a:r>
          </a:p>
        </p:txBody>
      </p:sp>
    </p:spTree>
    <p:extLst>
      <p:ext uri="{BB962C8B-B14F-4D97-AF65-F5344CB8AC3E}">
        <p14:creationId xmlns:p14="http://schemas.microsoft.com/office/powerpoint/2010/main" val="274706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0180FF-682E-C942-A082-6C1B69A4BFE2}"/>
              </a:ext>
            </a:extLst>
          </p:cNvPr>
          <p:cNvSpPr txBox="1"/>
          <p:nvPr/>
        </p:nvSpPr>
        <p:spPr>
          <a:xfrm>
            <a:off x="1378425" y="5199797"/>
            <a:ext cx="9435152" cy="7896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228600" tIns="228600" rIns="228600" bIns="0" rtlCol="0" anchor="ctr">
            <a:normAutofit/>
          </a:bodyPr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spc="-1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Bilancio materia GLOBALE</a:t>
            </a: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84E1380-4DC6-0E48-8728-F45F9D3BB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284" y="1356349"/>
            <a:ext cx="5300660" cy="200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</p:pic>
      <p:pic>
        <p:nvPicPr>
          <p:cNvPr id="83" name="Immagine 82">
            <a:extLst>
              <a:ext uri="{FF2B5EF4-FFF2-40B4-BE49-F238E27FC236}">
                <a16:creationId xmlns:a16="http://schemas.microsoft.com/office/drawing/2014/main" id="{93188B07-63B4-D548-8B68-EF8CDD674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00" y="256998"/>
            <a:ext cx="4892499" cy="420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72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DDCC847B-C0EB-0840-8089-BEA0561C1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2" y="1913007"/>
            <a:ext cx="3517119" cy="3025839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8EEACD06-78FF-5E49-8022-00B8EED72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676" y="3187100"/>
            <a:ext cx="3537345" cy="4776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431CA72F-2DE8-CD4F-9B6B-ADFD701A19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2336" y="3152322"/>
            <a:ext cx="3517120" cy="54721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E60180FF-682E-C942-A082-6C1B69A4BFE2}"/>
              </a:ext>
            </a:extLst>
          </p:cNvPr>
          <p:cNvSpPr txBox="1"/>
          <p:nvPr/>
        </p:nvSpPr>
        <p:spPr>
          <a:xfrm>
            <a:off x="4574865" y="1329456"/>
            <a:ext cx="300896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Bilancio materia GLOBALE</a:t>
            </a:r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DA8C2D1-205A-3D48-8C3C-AD6E1D47AE93}"/>
              </a:ext>
            </a:extLst>
          </p:cNvPr>
          <p:cNvSpPr txBox="1"/>
          <p:nvPr/>
        </p:nvSpPr>
        <p:spPr>
          <a:xfrm>
            <a:off x="8514187" y="5587568"/>
            <a:ext cx="3016723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/>
              <a:t>Bilancio energia GLOBALE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44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CD44C9A-6A50-4537-A1E7-87D7B3620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8745ACD8-6FF0-46E3-980E-E61E28B13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20">
              <a:extLst>
                <a:ext uri="{FF2B5EF4-FFF2-40B4-BE49-F238E27FC236}">
                  <a16:creationId xmlns:a16="http://schemas.microsoft.com/office/drawing/2014/main" id="{FADC39B1-FCB7-4565-BF2A-D73060818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21">
              <a:extLst>
                <a:ext uri="{FF2B5EF4-FFF2-40B4-BE49-F238E27FC236}">
                  <a16:creationId xmlns:a16="http://schemas.microsoft.com/office/drawing/2014/main" id="{3D3DDF6F-763F-470C-AAB6-363215195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558833EB-A5B1-4D6D-ACB2-3297D57A5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7F6F5837-1913-4B0C-BD06-CFD971125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402E0159-56BF-479A-9741-A64E6C5ED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028FA697-7CC3-4D3D-8131-EEBA85F38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0F8C34E4-B729-423D-94EE-43CA5C344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672AAC09-176F-45AE-9E85-DF6ADCCB9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2F607FED-FC5D-43E5-ABB5-618059DBA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2E6F42CA-E2A4-4FFD-92E6-29D355635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75DAF80A-901E-474A-BB84-C01DEC4BC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3">
              <a:extLst>
                <a:ext uri="{FF2B5EF4-FFF2-40B4-BE49-F238E27FC236}">
                  <a16:creationId xmlns:a16="http://schemas.microsoft.com/office/drawing/2014/main" id="{539B2198-86D9-4539-A1AC-8391F510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5">
              <a:extLst>
                <a:ext uri="{FF2B5EF4-FFF2-40B4-BE49-F238E27FC236}">
                  <a16:creationId xmlns:a16="http://schemas.microsoft.com/office/drawing/2014/main" id="{DDDA2EF3-0771-40CD-BAAD-34CFD1FC3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4EB925BC-D719-4B72-B4A6-F853FB9F9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9">
              <a:extLst>
                <a:ext uri="{FF2B5EF4-FFF2-40B4-BE49-F238E27FC236}">
                  <a16:creationId xmlns:a16="http://schemas.microsoft.com/office/drawing/2014/main" id="{2ED42450-AD2E-4619-A9D6-F1157B9E3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93023C6-3B1B-3A44-91B4-92BFFD800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976" y="334252"/>
            <a:ext cx="5438775" cy="4679073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BDA422FB-E567-F14E-95B0-E62C0A737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629" y="5013325"/>
            <a:ext cx="6654684" cy="1258823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CD6F248-D83B-A449-AB92-D7D7B786BAC2}"/>
              </a:ext>
            </a:extLst>
          </p:cNvPr>
          <p:cNvSpPr/>
          <p:nvPr/>
        </p:nvSpPr>
        <p:spPr>
          <a:xfrm>
            <a:off x="6095746" y="859971"/>
            <a:ext cx="1944547" cy="337903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05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CD44C9A-6A50-4537-A1E7-87D7B3620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8745ACD8-6FF0-46E3-980E-E61E28B13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ADC39B1-FCB7-4565-BF2A-D730608182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3D3DDF6F-763F-470C-AAB6-363215195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558833EB-A5B1-4D6D-ACB2-3297D57A5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7F6F5837-1913-4B0C-BD06-CFD9711251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25">
              <a:extLst>
                <a:ext uri="{FF2B5EF4-FFF2-40B4-BE49-F238E27FC236}">
                  <a16:creationId xmlns:a16="http://schemas.microsoft.com/office/drawing/2014/main" id="{402E0159-56BF-479A-9741-A64E6C5ED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028FA697-7CC3-4D3D-8131-EEBA85F38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0F8C34E4-B729-423D-94EE-43CA5C344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672AAC09-176F-45AE-9E85-DF6ADCCB9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24">
              <a:extLst>
                <a:ext uri="{FF2B5EF4-FFF2-40B4-BE49-F238E27FC236}">
                  <a16:creationId xmlns:a16="http://schemas.microsoft.com/office/drawing/2014/main" id="{2F607FED-FC5D-43E5-ABB5-618059DBA5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2E6F42CA-E2A4-4FFD-92E6-29D355635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75DAF80A-901E-474A-BB84-C01DEC4BC4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539B2198-86D9-4539-A1AC-8391F510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DDDA2EF3-0771-40CD-BAAD-34CFD1FC3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4EB925BC-D719-4B72-B4A6-F853FB9F9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2ED42450-AD2E-4619-A9D6-F1157B9E3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93023C6-3B1B-3A44-91B4-92BFFD800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081" y="723074"/>
            <a:ext cx="4237498" cy="3645593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947B233-3C00-EC4D-9D49-149F6FBDD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316" y="4914302"/>
            <a:ext cx="6654684" cy="1311595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CD6F248-D83B-A449-AB92-D7D7B786BAC2}"/>
              </a:ext>
            </a:extLst>
          </p:cNvPr>
          <p:cNvSpPr/>
          <p:nvPr/>
        </p:nvSpPr>
        <p:spPr>
          <a:xfrm>
            <a:off x="3749444" y="824524"/>
            <a:ext cx="1834587" cy="3442692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61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>
            <a:extLst>
              <a:ext uri="{FF2B5EF4-FFF2-40B4-BE49-F238E27FC236}">
                <a16:creationId xmlns:a16="http://schemas.microsoft.com/office/drawing/2014/main" id="{366DEBDA-4A1A-2245-8587-4FE99B572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035" y="774522"/>
            <a:ext cx="5997629" cy="5152148"/>
          </a:xfrm>
          <a:prstGeom prst="rect">
            <a:avLst/>
          </a:prstGeom>
        </p:spPr>
      </p:pic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E71421C2-7053-564C-ABC1-2B175994EE8E}"/>
              </a:ext>
            </a:extLst>
          </p:cNvPr>
          <p:cNvSpPr/>
          <p:nvPr/>
        </p:nvSpPr>
        <p:spPr>
          <a:xfrm>
            <a:off x="7447074" y="1446970"/>
            <a:ext cx="569934" cy="119689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40B1CD1C-6BCD-8A45-85CB-9B64CDA8063B}"/>
              </a:ext>
            </a:extLst>
          </p:cNvPr>
          <p:cNvCxnSpPr/>
          <p:nvPr/>
        </p:nvCxnSpPr>
        <p:spPr>
          <a:xfrm>
            <a:off x="7732041" y="2643869"/>
            <a:ext cx="0" cy="2558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entesi quadra aperta 24">
            <a:extLst>
              <a:ext uri="{FF2B5EF4-FFF2-40B4-BE49-F238E27FC236}">
                <a16:creationId xmlns:a16="http://schemas.microsoft.com/office/drawing/2014/main" id="{DAA0C528-931C-8A43-ABE4-6EE5972C1520}"/>
              </a:ext>
            </a:extLst>
          </p:cNvPr>
          <p:cNvSpPr/>
          <p:nvPr/>
        </p:nvSpPr>
        <p:spPr>
          <a:xfrm rot="16200000">
            <a:off x="7595723" y="5254649"/>
            <a:ext cx="272636" cy="43681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798359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51</Words>
  <Application>Microsoft Macintosh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Atlante</vt:lpstr>
      <vt:lpstr>EVAPORATORE MULTIEFFETTO CONTROCORRENTE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EVAPORATORE MULTIEFFETTO CONTROCORRENTE</dc:title>
  <dc:creator>giovanni casavecchia</dc:creator>
  <cp:lastModifiedBy>giovanni casavecchia</cp:lastModifiedBy>
  <cp:revision>7</cp:revision>
  <dcterms:created xsi:type="dcterms:W3CDTF">2020-03-25T08:15:37Z</dcterms:created>
  <dcterms:modified xsi:type="dcterms:W3CDTF">2020-03-25T15:21:25Z</dcterms:modified>
</cp:coreProperties>
</file>