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89" r:id="rId5"/>
    <p:sldId id="290" r:id="rId6"/>
    <p:sldId id="273" r:id="rId7"/>
    <p:sldId id="291" r:id="rId8"/>
    <p:sldId id="275" r:id="rId9"/>
    <p:sldId id="277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CADE4"/>
    <a:srgbClr val="92D050"/>
    <a:srgbClr val="FFC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2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20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2" y="1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1" spc="201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2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6" indent="0" algn="ctr">
              <a:buNone/>
              <a:defRPr sz="1801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801"/>
            </a:lvl4pPr>
            <a:lvl5pPr marL="1828823" indent="0" algn="ctr">
              <a:buNone/>
              <a:defRPr sz="1801"/>
            </a:lvl5pPr>
            <a:lvl6pPr marL="2286029" indent="0" algn="ctr">
              <a:buNone/>
              <a:defRPr sz="1801"/>
            </a:lvl6pPr>
            <a:lvl7pPr marL="2743234" indent="0" algn="ctr">
              <a:buNone/>
              <a:defRPr sz="1801"/>
            </a:lvl7pPr>
            <a:lvl8pPr marL="3200440" indent="0" algn="ctr">
              <a:buNone/>
              <a:defRPr sz="1801"/>
            </a:lvl8pPr>
            <a:lvl9pPr marL="3657646" indent="0" algn="ctr">
              <a:buNone/>
              <a:defRPr sz="180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2" y="1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1" b="0" spc="201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2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9720073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1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9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marL="0" lvl="0" indent="0" algn="l" defTabSz="914411" rtl="0" eaLnBrk="1" latinLnBrk="0" hangingPunct="1">
              <a:lnSpc>
                <a:spcPct val="90000"/>
              </a:lnSpc>
              <a:spcBef>
                <a:spcPts val="1801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9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9" y="822960"/>
            <a:ext cx="5678425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1"/>
              </a:spcBef>
              <a:buNone/>
              <a:defRPr sz="16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1" spc="201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3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2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972007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1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6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80000"/>
        </a:lnSpc>
        <a:spcBef>
          <a:spcPct val="0"/>
        </a:spcBef>
        <a:buNone/>
        <a:defRPr sz="5001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1" kern="1200">
          <a:solidFill>
            <a:schemeClr val="tx1"/>
          </a:solidFill>
          <a:latin typeface="+mn-lt"/>
          <a:ea typeface="+mn-ea"/>
          <a:cs typeface="+mn-cs"/>
        </a:defRPr>
      </a:lvl1pPr>
      <a:lvl2pPr marL="265180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448062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594368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4pPr>
      <a:lvl5pPr marL="777251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5pPr>
      <a:lvl6pPr marL="914411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6pPr>
      <a:lvl7pPr marL="1060717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7pPr>
      <a:lvl8pPr marL="1216168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8pPr>
      <a:lvl9pPr marL="1362474" indent="-137163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"/>
            <a:ext cx="12188725" cy="6858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40"/>
            <a:ext cx="5570418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5" y="620721"/>
            <a:ext cx="7323230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087EEC-0604-B34E-B78D-D9CDC9F10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5" y="1105353"/>
            <a:ext cx="6353966" cy="3023980"/>
          </a:xfrm>
        </p:spPr>
        <p:txBody>
          <a:bodyPr anchor="b">
            <a:normAutofit/>
          </a:bodyPr>
          <a:lstStyle/>
          <a:p>
            <a:pPr algn="l"/>
            <a:r>
              <a:rPr lang="it-IT" sz="4800" dirty="0">
                <a:solidFill>
                  <a:srgbClr val="FFFFFF"/>
                </a:solidFill>
              </a:rPr>
              <a:t>Estrazione S-L controcorrente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770207-E6EF-744B-AC5D-90FA3A771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6" y="4297557"/>
            <a:ext cx="6353968" cy="1433390"/>
          </a:xfrm>
        </p:spPr>
        <p:txBody>
          <a:bodyPr anchor="t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Giovanni Casavecchia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7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1" y="-3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282527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40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54472" y="5015406"/>
            <a:ext cx="4304453" cy="1204309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253191" y="531144"/>
            <a:ext cx="2632067" cy="923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Terzo passaggio</a:t>
            </a:r>
          </a:p>
          <a:p>
            <a:r>
              <a:rPr lang="it-IT" sz="1801" dirty="0"/>
              <a:t>rappresentazione della</a:t>
            </a:r>
          </a:p>
          <a:p>
            <a:r>
              <a:rPr lang="it-IT" sz="1801" dirty="0"/>
              <a:t>retta che identifica </a:t>
            </a:r>
            <a:r>
              <a:rPr lang="it-IT" sz="1801" dirty="0" err="1"/>
              <a:t>Rn</a:t>
            </a:r>
            <a:r>
              <a:rPr lang="it-IT" sz="1801" dirty="0"/>
              <a:t> e E</a:t>
            </a:r>
            <a:r>
              <a:rPr lang="it-IT" sz="1801" baseline="-25000" dirty="0"/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111474" y="808271"/>
            <a:ext cx="6866276" cy="646587"/>
          </a:xfrm>
          <a:custGeom>
            <a:avLst/>
            <a:gdLst>
              <a:gd name="connsiteX0" fmla="*/ 0 w 6866276"/>
              <a:gd name="connsiteY0" fmla="*/ 0 h 646587"/>
              <a:gd name="connsiteX1" fmla="*/ 709515 w 6866276"/>
              <a:gd name="connsiteY1" fmla="*/ 0 h 646587"/>
              <a:gd name="connsiteX2" fmla="*/ 1281705 w 6866276"/>
              <a:gd name="connsiteY2" fmla="*/ 0 h 646587"/>
              <a:gd name="connsiteX3" fmla="*/ 1647906 w 6866276"/>
              <a:gd name="connsiteY3" fmla="*/ 0 h 646587"/>
              <a:gd name="connsiteX4" fmla="*/ 2288759 w 6866276"/>
              <a:gd name="connsiteY4" fmla="*/ 0 h 646587"/>
              <a:gd name="connsiteX5" fmla="*/ 2654960 w 6866276"/>
              <a:gd name="connsiteY5" fmla="*/ 0 h 646587"/>
              <a:gd name="connsiteX6" fmla="*/ 3089824 w 6866276"/>
              <a:gd name="connsiteY6" fmla="*/ 0 h 646587"/>
              <a:gd name="connsiteX7" fmla="*/ 3456026 w 6866276"/>
              <a:gd name="connsiteY7" fmla="*/ 0 h 646587"/>
              <a:gd name="connsiteX8" fmla="*/ 4028215 w 6866276"/>
              <a:gd name="connsiteY8" fmla="*/ 0 h 646587"/>
              <a:gd name="connsiteX9" fmla="*/ 4669068 w 6866276"/>
              <a:gd name="connsiteY9" fmla="*/ 0 h 646587"/>
              <a:gd name="connsiteX10" fmla="*/ 5035269 w 6866276"/>
              <a:gd name="connsiteY10" fmla="*/ 0 h 646587"/>
              <a:gd name="connsiteX11" fmla="*/ 5401470 w 6866276"/>
              <a:gd name="connsiteY11" fmla="*/ 0 h 646587"/>
              <a:gd name="connsiteX12" fmla="*/ 6042323 w 6866276"/>
              <a:gd name="connsiteY12" fmla="*/ 0 h 646587"/>
              <a:gd name="connsiteX13" fmla="*/ 6866276 w 6866276"/>
              <a:gd name="connsiteY13" fmla="*/ 0 h 646587"/>
              <a:gd name="connsiteX14" fmla="*/ 6866276 w 6866276"/>
              <a:gd name="connsiteY14" fmla="*/ 323294 h 646587"/>
              <a:gd name="connsiteX15" fmla="*/ 6866276 w 6866276"/>
              <a:gd name="connsiteY15" fmla="*/ 646587 h 646587"/>
              <a:gd name="connsiteX16" fmla="*/ 6294086 w 6866276"/>
              <a:gd name="connsiteY16" fmla="*/ 646587 h 646587"/>
              <a:gd name="connsiteX17" fmla="*/ 5790559 w 6866276"/>
              <a:gd name="connsiteY17" fmla="*/ 646587 h 646587"/>
              <a:gd name="connsiteX18" fmla="*/ 5081044 w 6866276"/>
              <a:gd name="connsiteY18" fmla="*/ 646587 h 646587"/>
              <a:gd name="connsiteX19" fmla="*/ 4440192 w 6866276"/>
              <a:gd name="connsiteY19" fmla="*/ 646587 h 646587"/>
              <a:gd name="connsiteX20" fmla="*/ 3799339 w 6866276"/>
              <a:gd name="connsiteY20" fmla="*/ 646587 h 646587"/>
              <a:gd name="connsiteX21" fmla="*/ 3433138 w 6866276"/>
              <a:gd name="connsiteY21" fmla="*/ 646587 h 646587"/>
              <a:gd name="connsiteX22" fmla="*/ 3066937 w 6866276"/>
              <a:gd name="connsiteY22" fmla="*/ 646587 h 646587"/>
              <a:gd name="connsiteX23" fmla="*/ 2494747 w 6866276"/>
              <a:gd name="connsiteY23" fmla="*/ 646587 h 646587"/>
              <a:gd name="connsiteX24" fmla="*/ 1785232 w 6866276"/>
              <a:gd name="connsiteY24" fmla="*/ 646587 h 646587"/>
              <a:gd name="connsiteX25" fmla="*/ 1075717 w 6866276"/>
              <a:gd name="connsiteY25" fmla="*/ 646587 h 646587"/>
              <a:gd name="connsiteX26" fmla="*/ 572190 w 6866276"/>
              <a:gd name="connsiteY26" fmla="*/ 646587 h 646587"/>
              <a:gd name="connsiteX27" fmla="*/ 0 w 6866276"/>
              <a:gd name="connsiteY27" fmla="*/ 646587 h 646587"/>
              <a:gd name="connsiteX28" fmla="*/ 0 w 6866276"/>
              <a:gd name="connsiteY28" fmla="*/ 316828 h 646587"/>
              <a:gd name="connsiteX29" fmla="*/ 0 w 6866276"/>
              <a:gd name="connsiteY29" fmla="*/ 0 h 64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66276" h="646587" extrusionOk="0">
                <a:moveTo>
                  <a:pt x="0" y="0"/>
                </a:moveTo>
                <a:cubicBezTo>
                  <a:pt x="349814" y="-24521"/>
                  <a:pt x="452890" y="47590"/>
                  <a:pt x="709515" y="0"/>
                </a:cubicBezTo>
                <a:cubicBezTo>
                  <a:pt x="966141" y="-47590"/>
                  <a:pt x="1004051" y="11173"/>
                  <a:pt x="1281705" y="0"/>
                </a:cubicBezTo>
                <a:cubicBezTo>
                  <a:pt x="1559359" y="-11173"/>
                  <a:pt x="1563417" y="21327"/>
                  <a:pt x="1647906" y="0"/>
                </a:cubicBezTo>
                <a:cubicBezTo>
                  <a:pt x="1732395" y="-21327"/>
                  <a:pt x="2056169" y="33442"/>
                  <a:pt x="2288759" y="0"/>
                </a:cubicBezTo>
                <a:cubicBezTo>
                  <a:pt x="2521349" y="-33442"/>
                  <a:pt x="2483221" y="17697"/>
                  <a:pt x="2654960" y="0"/>
                </a:cubicBezTo>
                <a:cubicBezTo>
                  <a:pt x="2826699" y="-17697"/>
                  <a:pt x="2877753" y="10723"/>
                  <a:pt x="3089824" y="0"/>
                </a:cubicBezTo>
                <a:cubicBezTo>
                  <a:pt x="3301895" y="-10723"/>
                  <a:pt x="3374556" y="38138"/>
                  <a:pt x="3456026" y="0"/>
                </a:cubicBezTo>
                <a:cubicBezTo>
                  <a:pt x="3537496" y="-38138"/>
                  <a:pt x="3860392" y="52024"/>
                  <a:pt x="4028215" y="0"/>
                </a:cubicBezTo>
                <a:cubicBezTo>
                  <a:pt x="4196038" y="-52024"/>
                  <a:pt x="4484686" y="27512"/>
                  <a:pt x="4669068" y="0"/>
                </a:cubicBezTo>
                <a:cubicBezTo>
                  <a:pt x="4853450" y="-27512"/>
                  <a:pt x="4868292" y="2095"/>
                  <a:pt x="5035269" y="0"/>
                </a:cubicBezTo>
                <a:cubicBezTo>
                  <a:pt x="5202246" y="-2095"/>
                  <a:pt x="5310766" y="16839"/>
                  <a:pt x="5401470" y="0"/>
                </a:cubicBezTo>
                <a:cubicBezTo>
                  <a:pt x="5492174" y="-16839"/>
                  <a:pt x="5887077" y="25220"/>
                  <a:pt x="6042323" y="0"/>
                </a:cubicBezTo>
                <a:cubicBezTo>
                  <a:pt x="6197569" y="-25220"/>
                  <a:pt x="6551826" y="42479"/>
                  <a:pt x="6866276" y="0"/>
                </a:cubicBezTo>
                <a:cubicBezTo>
                  <a:pt x="6887366" y="161209"/>
                  <a:pt x="6848060" y="246186"/>
                  <a:pt x="6866276" y="323294"/>
                </a:cubicBezTo>
                <a:cubicBezTo>
                  <a:pt x="6884492" y="400402"/>
                  <a:pt x="6852053" y="543930"/>
                  <a:pt x="6866276" y="646587"/>
                </a:cubicBezTo>
                <a:cubicBezTo>
                  <a:pt x="6581546" y="692175"/>
                  <a:pt x="6534286" y="584633"/>
                  <a:pt x="6294086" y="646587"/>
                </a:cubicBezTo>
                <a:cubicBezTo>
                  <a:pt x="6053886" y="708541"/>
                  <a:pt x="5929119" y="591101"/>
                  <a:pt x="5790559" y="646587"/>
                </a:cubicBezTo>
                <a:cubicBezTo>
                  <a:pt x="5651999" y="702073"/>
                  <a:pt x="5289385" y="603648"/>
                  <a:pt x="5081044" y="646587"/>
                </a:cubicBezTo>
                <a:cubicBezTo>
                  <a:pt x="4872704" y="689526"/>
                  <a:pt x="4699321" y="617145"/>
                  <a:pt x="4440192" y="646587"/>
                </a:cubicBezTo>
                <a:cubicBezTo>
                  <a:pt x="4181063" y="676029"/>
                  <a:pt x="4071100" y="620830"/>
                  <a:pt x="3799339" y="646587"/>
                </a:cubicBezTo>
                <a:cubicBezTo>
                  <a:pt x="3527578" y="672344"/>
                  <a:pt x="3601257" y="612768"/>
                  <a:pt x="3433138" y="646587"/>
                </a:cubicBezTo>
                <a:cubicBezTo>
                  <a:pt x="3265019" y="680406"/>
                  <a:pt x="3248526" y="617098"/>
                  <a:pt x="3066937" y="646587"/>
                </a:cubicBezTo>
                <a:cubicBezTo>
                  <a:pt x="2885348" y="676076"/>
                  <a:pt x="2673705" y="625691"/>
                  <a:pt x="2494747" y="646587"/>
                </a:cubicBezTo>
                <a:cubicBezTo>
                  <a:pt x="2315789" y="667483"/>
                  <a:pt x="2111702" y="631845"/>
                  <a:pt x="1785232" y="646587"/>
                </a:cubicBezTo>
                <a:cubicBezTo>
                  <a:pt x="1458762" y="661329"/>
                  <a:pt x="1320584" y="592418"/>
                  <a:pt x="1075717" y="646587"/>
                </a:cubicBezTo>
                <a:cubicBezTo>
                  <a:pt x="830850" y="700756"/>
                  <a:pt x="687872" y="610236"/>
                  <a:pt x="572190" y="646587"/>
                </a:cubicBezTo>
                <a:cubicBezTo>
                  <a:pt x="456508" y="682938"/>
                  <a:pt x="194220" y="622069"/>
                  <a:pt x="0" y="646587"/>
                </a:cubicBezTo>
                <a:cubicBezTo>
                  <a:pt x="-33383" y="530384"/>
                  <a:pt x="36270" y="394920"/>
                  <a:pt x="0" y="316828"/>
                </a:cubicBezTo>
                <a:cubicBezTo>
                  <a:pt x="-36270" y="238736"/>
                  <a:pt x="20545" y="131002"/>
                  <a:pt x="0" y="0"/>
                </a:cubicBezTo>
                <a:close/>
              </a:path>
            </a:pathLst>
          </a:custGeom>
          <a:noFill/>
          <a:ln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419004011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1" dirty="0"/>
              <a:t>Si vuole ottenere un estratto al </a:t>
            </a:r>
            <a:r>
              <a:rPr lang="it-IT" sz="1801" dirty="0">
                <a:solidFill>
                  <a:srgbClr val="FF0000"/>
                </a:solidFill>
              </a:rPr>
              <a:t>40%</a:t>
            </a:r>
            <a:r>
              <a:rPr lang="it-IT" sz="1801" dirty="0"/>
              <a:t> in massa di olio e un residuo con meno del </a:t>
            </a:r>
            <a:r>
              <a:rPr lang="it-IT" sz="1801" dirty="0">
                <a:solidFill>
                  <a:srgbClr val="FF0000"/>
                </a:solidFill>
              </a:rPr>
              <a:t>3%</a:t>
            </a:r>
            <a:r>
              <a:rPr lang="it-IT" sz="1801" dirty="0"/>
              <a:t> di olio.</a:t>
            </a:r>
            <a:endParaRPr lang="it-IT" sz="1801" dirty="0">
              <a:solidFill>
                <a:srgbClr val="FF0000"/>
              </a:solidFill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3" y="936840"/>
            <a:ext cx="1307088" cy="53966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4720882" y="6369051"/>
            <a:ext cx="28565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endParaRPr lang="it-IT" sz="1801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53A29BE0-FD0B-B442-B58C-8812C62CE827}"/>
              </a:ext>
            </a:extLst>
          </p:cNvPr>
          <p:cNvCxnSpPr>
            <a:cxnSpLocks/>
          </p:cNvCxnSpPr>
          <p:nvPr/>
        </p:nvCxnSpPr>
        <p:spPr>
          <a:xfrm flipV="1">
            <a:off x="3712293" y="2928553"/>
            <a:ext cx="1551851" cy="208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D991CD-CF31-3748-B0CE-2791B2787DD1}"/>
              </a:ext>
            </a:extLst>
          </p:cNvPr>
          <p:cNvSpPr txBox="1"/>
          <p:nvPr/>
        </p:nvSpPr>
        <p:spPr>
          <a:xfrm>
            <a:off x="3535801" y="4651531"/>
            <a:ext cx="35298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 err="1"/>
              <a:t>Rn</a:t>
            </a:r>
            <a:endParaRPr lang="it-IT" sz="140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DCCCC2B-2C80-674D-9DE5-0A2763CE5BCD}"/>
              </a:ext>
            </a:extLst>
          </p:cNvPr>
          <p:cNvSpPr txBox="1"/>
          <p:nvPr/>
        </p:nvSpPr>
        <p:spPr>
          <a:xfrm>
            <a:off x="5222100" y="2640297"/>
            <a:ext cx="36260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/>
              <a:t>E1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94E537EE-2455-4A4E-B00B-EFC6E0AF6534}"/>
              </a:ext>
            </a:extLst>
          </p:cNvPr>
          <p:cNvCxnSpPr/>
          <p:nvPr/>
        </p:nvCxnSpPr>
        <p:spPr>
          <a:xfrm>
            <a:off x="3712292" y="5015406"/>
            <a:ext cx="0" cy="131807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DB56E5B-2308-F342-A0A4-DDA0B28FAA84}"/>
              </a:ext>
            </a:extLst>
          </p:cNvPr>
          <p:cNvSpPr txBox="1"/>
          <p:nvPr/>
        </p:nvSpPr>
        <p:spPr>
          <a:xfrm>
            <a:off x="3490825" y="636905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0,03</a:t>
            </a:r>
          </a:p>
        </p:txBody>
      </p: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4D9456D6-D0BA-3E47-A09C-22A00A529795}"/>
              </a:ext>
            </a:extLst>
          </p:cNvPr>
          <p:cNvCxnSpPr>
            <a:cxnSpLocks/>
          </p:cNvCxnSpPr>
          <p:nvPr/>
        </p:nvCxnSpPr>
        <p:spPr>
          <a:xfrm>
            <a:off x="5243472" y="2945175"/>
            <a:ext cx="111321" cy="338830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F650B37-9A21-0441-AA85-5C761BF4FAAB}"/>
              </a:ext>
            </a:extLst>
          </p:cNvPr>
          <p:cNvSpPr txBox="1"/>
          <p:nvPr/>
        </p:nvSpPr>
        <p:spPr>
          <a:xfrm>
            <a:off x="5222100" y="638958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0,40</a:t>
            </a:r>
          </a:p>
        </p:txBody>
      </p:sp>
      <p:pic>
        <p:nvPicPr>
          <p:cNvPr id="28" name="Immagine 27" descr="Immagine che contiene screenshot, orologio&#10;&#10;Descrizione generata automaticamente">
            <a:extLst>
              <a:ext uri="{FF2B5EF4-FFF2-40B4-BE49-F238E27FC236}">
                <a16:creationId xmlns:a16="http://schemas.microsoft.com/office/drawing/2014/main" id="{FE58D074-65D0-EF46-91B8-FE00B4114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92397"/>
            <a:ext cx="5459470" cy="846219"/>
          </a:xfrm>
          <a:prstGeom prst="rect">
            <a:avLst/>
          </a:prstGeom>
        </p:spPr>
      </p:pic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5E244D20-7D83-5F4D-A2EC-ECBC2B90FA32}"/>
              </a:ext>
            </a:extLst>
          </p:cNvPr>
          <p:cNvSpPr/>
          <p:nvPr/>
        </p:nvSpPr>
        <p:spPr>
          <a:xfrm>
            <a:off x="6496434" y="2440461"/>
            <a:ext cx="4477287" cy="611575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76E3874-4718-BD4B-98E3-BE606642E8A4}"/>
              </a:ext>
            </a:extLst>
          </p:cNvPr>
          <p:cNvSpPr txBox="1"/>
          <p:nvPr/>
        </p:nvSpPr>
        <p:spPr>
          <a:xfrm>
            <a:off x="4358283" y="4040659"/>
            <a:ext cx="36260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C89ED5A-5EA5-BC45-93E4-B13DAC706C3D}"/>
              </a:ext>
            </a:extLst>
          </p:cNvPr>
          <p:cNvSpPr txBox="1"/>
          <p:nvPr/>
        </p:nvSpPr>
        <p:spPr>
          <a:xfrm>
            <a:off x="6985043" y="4040659"/>
            <a:ext cx="3702167" cy="3694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1801" dirty="0"/>
              <a:t>M= rappresenta il miscuglio GLOBALE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DABAB3B-E1AC-CE4B-97FF-8839CA4C8E03}"/>
              </a:ext>
            </a:extLst>
          </p:cNvPr>
          <p:cNvSpPr txBox="1"/>
          <p:nvPr/>
        </p:nvSpPr>
        <p:spPr>
          <a:xfrm>
            <a:off x="3058297" y="627105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FE5EE11-A057-7941-9E22-8AFF2FF00FEC}"/>
              </a:ext>
            </a:extLst>
          </p:cNvPr>
          <p:cNvSpPr txBox="1"/>
          <p:nvPr/>
        </p:nvSpPr>
        <p:spPr>
          <a:xfrm>
            <a:off x="8410949" y="636905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9083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40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54472" y="5015406"/>
            <a:ext cx="4304453" cy="1204309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482445" y="638285"/>
            <a:ext cx="2790764" cy="923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Quarto passaggio </a:t>
            </a:r>
          </a:p>
          <a:p>
            <a:r>
              <a:rPr lang="it-IT" sz="1801" dirty="0"/>
              <a:t>determinazione la portata </a:t>
            </a:r>
            <a:r>
              <a:rPr lang="it-IT" sz="1801" dirty="0" err="1"/>
              <a:t>S</a:t>
            </a:r>
            <a:endParaRPr lang="it-IT" sz="1801" dirty="0"/>
          </a:p>
          <a:p>
            <a:r>
              <a:rPr lang="it-IT" sz="1801" dirty="0"/>
              <a:t>(solvente) 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3" y="936840"/>
            <a:ext cx="1307088" cy="53966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4720882" y="6369051"/>
            <a:ext cx="28565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endParaRPr lang="it-IT" sz="1801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53A29BE0-FD0B-B442-B58C-8812C62CE827}"/>
              </a:ext>
            </a:extLst>
          </p:cNvPr>
          <p:cNvCxnSpPr>
            <a:cxnSpLocks/>
          </p:cNvCxnSpPr>
          <p:nvPr/>
        </p:nvCxnSpPr>
        <p:spPr>
          <a:xfrm flipV="1">
            <a:off x="3712293" y="2928553"/>
            <a:ext cx="1551851" cy="208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D991CD-CF31-3748-B0CE-2791B2787DD1}"/>
              </a:ext>
            </a:extLst>
          </p:cNvPr>
          <p:cNvSpPr txBox="1"/>
          <p:nvPr/>
        </p:nvSpPr>
        <p:spPr>
          <a:xfrm>
            <a:off x="3535801" y="4651531"/>
            <a:ext cx="35298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 err="1"/>
              <a:t>Rn</a:t>
            </a:r>
            <a:endParaRPr lang="it-IT" sz="140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DCCCC2B-2C80-674D-9DE5-0A2763CE5BCD}"/>
              </a:ext>
            </a:extLst>
          </p:cNvPr>
          <p:cNvSpPr txBox="1"/>
          <p:nvPr/>
        </p:nvSpPr>
        <p:spPr>
          <a:xfrm>
            <a:off x="5222100" y="2640297"/>
            <a:ext cx="36260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DB56E5B-2308-F342-A0A4-DDA0B28FAA84}"/>
              </a:ext>
            </a:extLst>
          </p:cNvPr>
          <p:cNvSpPr txBox="1"/>
          <p:nvPr/>
        </p:nvSpPr>
        <p:spPr>
          <a:xfrm>
            <a:off x="3490825" y="636905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0,03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F650B37-9A21-0441-AA85-5C761BF4FAAB}"/>
              </a:ext>
            </a:extLst>
          </p:cNvPr>
          <p:cNvSpPr txBox="1"/>
          <p:nvPr/>
        </p:nvSpPr>
        <p:spPr>
          <a:xfrm>
            <a:off x="5222100" y="638958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0,40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76E3874-4718-BD4B-98E3-BE606642E8A4}"/>
              </a:ext>
            </a:extLst>
          </p:cNvPr>
          <p:cNvSpPr txBox="1"/>
          <p:nvPr/>
        </p:nvSpPr>
        <p:spPr>
          <a:xfrm>
            <a:off x="4358283" y="4040659"/>
            <a:ext cx="36260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9379CD-BB80-6D4D-AD66-DC6F3C4F3D97}"/>
              </a:ext>
            </a:extLst>
          </p:cNvPr>
          <p:cNvSpPr txBox="1"/>
          <p:nvPr/>
        </p:nvSpPr>
        <p:spPr>
          <a:xfrm>
            <a:off x="7061267" y="1220710"/>
            <a:ext cx="4150495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r>
              <a:rPr lang="it-IT" sz="1801" dirty="0"/>
              <a:t>/</a:t>
            </a:r>
            <a:r>
              <a:rPr lang="it-IT" sz="1801" dirty="0" err="1"/>
              <a:t>F</a:t>
            </a:r>
            <a:r>
              <a:rPr lang="it-IT" sz="1801" dirty="0"/>
              <a:t> = FM/SM= 75 mm/131,5 mm= 0,570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A55EE0E4-B21A-FA4E-A7A0-611EFD961F8F}"/>
              </a:ext>
            </a:extLst>
          </p:cNvPr>
          <p:cNvCxnSpPr>
            <a:cxnSpLocks/>
          </p:cNvCxnSpPr>
          <p:nvPr/>
        </p:nvCxnSpPr>
        <p:spPr>
          <a:xfrm>
            <a:off x="8064107" y="1742303"/>
            <a:ext cx="0" cy="413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14450231-A1F0-7449-A878-7785FEFAC837}"/>
              </a:ext>
            </a:extLst>
          </p:cNvPr>
          <p:cNvSpPr/>
          <p:nvPr/>
        </p:nvSpPr>
        <p:spPr>
          <a:xfrm rot="16200000">
            <a:off x="7986382" y="1137134"/>
            <a:ext cx="155449" cy="942693"/>
          </a:xfrm>
          <a:prstGeom prst="leftBrace">
            <a:avLst>
              <a:gd name="adj1" fmla="val 13949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17F3C6-343E-764D-B3D5-6B5CC9EB0C6D}"/>
              </a:ext>
            </a:extLst>
          </p:cNvPr>
          <p:cNvSpPr txBox="1"/>
          <p:nvPr/>
        </p:nvSpPr>
        <p:spPr>
          <a:xfrm>
            <a:off x="6927418" y="2243245"/>
            <a:ext cx="2273379" cy="3694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sz="1801" dirty="0"/>
              <a:t>SEGMENTI MISURABILI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CDA8AA3-04E7-2048-8A06-4F43012DB7DC}"/>
              </a:ext>
            </a:extLst>
          </p:cNvPr>
          <p:cNvSpPr txBox="1"/>
          <p:nvPr/>
        </p:nvSpPr>
        <p:spPr>
          <a:xfrm>
            <a:off x="6927418" y="3059668"/>
            <a:ext cx="441819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r>
              <a:rPr lang="it-IT" sz="1801" dirty="0"/>
              <a:t>= 0,570 * </a:t>
            </a:r>
            <a:r>
              <a:rPr lang="it-IT" sz="1801" dirty="0" err="1"/>
              <a:t>F</a:t>
            </a:r>
            <a:r>
              <a:rPr lang="it-IT" sz="1801" dirty="0"/>
              <a:t>= 0,570 1000 Kg/h= </a:t>
            </a:r>
            <a:r>
              <a:rPr lang="it-IT" sz="1801" dirty="0">
                <a:solidFill>
                  <a:srgbClr val="FF0000"/>
                </a:solidFill>
              </a:rPr>
              <a:t>570 Kg/h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C415313-A12B-3040-A8C0-5394D7A46A42}"/>
              </a:ext>
            </a:extLst>
          </p:cNvPr>
          <p:cNvSpPr txBox="1"/>
          <p:nvPr/>
        </p:nvSpPr>
        <p:spPr>
          <a:xfrm>
            <a:off x="7098589" y="4040659"/>
            <a:ext cx="385233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M= </a:t>
            </a:r>
            <a:r>
              <a:rPr lang="it-IT" sz="1801" dirty="0" err="1"/>
              <a:t>F</a:t>
            </a:r>
            <a:r>
              <a:rPr lang="it-IT" sz="1801" dirty="0"/>
              <a:t> + </a:t>
            </a:r>
            <a:r>
              <a:rPr lang="it-IT" sz="1801" dirty="0" err="1"/>
              <a:t>S</a:t>
            </a:r>
            <a:r>
              <a:rPr lang="it-IT" sz="1801" dirty="0"/>
              <a:t> = 1000 + 570 = </a:t>
            </a:r>
            <a:r>
              <a:rPr lang="it-IT" sz="1801" dirty="0">
                <a:solidFill>
                  <a:srgbClr val="FF0000"/>
                </a:solidFill>
              </a:rPr>
              <a:t>1570 Kg/h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21619BE-AF76-C042-ACFE-D762FF28B2EA}"/>
              </a:ext>
            </a:extLst>
          </p:cNvPr>
          <p:cNvSpPr txBox="1"/>
          <p:nvPr/>
        </p:nvSpPr>
        <p:spPr>
          <a:xfrm>
            <a:off x="7268605" y="738118"/>
            <a:ext cx="138371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r>
              <a:rPr lang="it-IT" sz="1801" dirty="0"/>
              <a:t> FM = </a:t>
            </a:r>
            <a:r>
              <a:rPr lang="it-IT" sz="1801" dirty="0" err="1"/>
              <a:t>S</a:t>
            </a:r>
            <a:r>
              <a:rPr lang="it-IT" sz="1801" dirty="0"/>
              <a:t> SM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DEDD1C6-A8CD-B54B-AF5F-0CA7A2DB83F5}"/>
              </a:ext>
            </a:extLst>
          </p:cNvPr>
          <p:cNvSpPr txBox="1"/>
          <p:nvPr/>
        </p:nvSpPr>
        <p:spPr>
          <a:xfrm>
            <a:off x="8840026" y="730216"/>
            <a:ext cx="128246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Regola leva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8FD1B8D-A763-714E-8554-5F7BFED7F233}"/>
              </a:ext>
            </a:extLst>
          </p:cNvPr>
          <p:cNvSpPr txBox="1"/>
          <p:nvPr/>
        </p:nvSpPr>
        <p:spPr>
          <a:xfrm>
            <a:off x="8470557" y="635755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AA90ABC-D2A4-5742-BB74-1FEBB99CABE6}"/>
              </a:ext>
            </a:extLst>
          </p:cNvPr>
          <p:cNvSpPr txBox="1"/>
          <p:nvPr/>
        </p:nvSpPr>
        <p:spPr>
          <a:xfrm>
            <a:off x="3064476" y="635137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422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40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54472" y="5015406"/>
            <a:ext cx="4304453" cy="1204309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270655" y="633205"/>
            <a:ext cx="3002553" cy="646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Quinto passaggio determinare</a:t>
            </a:r>
          </a:p>
          <a:p>
            <a:r>
              <a:rPr lang="it-IT" sz="1801" dirty="0"/>
              <a:t>portate E</a:t>
            </a:r>
            <a:r>
              <a:rPr lang="it-IT" sz="1801" baseline="-25000" dirty="0"/>
              <a:t>1</a:t>
            </a:r>
            <a:r>
              <a:rPr lang="it-IT" sz="1801" dirty="0"/>
              <a:t> e </a:t>
            </a:r>
            <a:r>
              <a:rPr lang="it-IT" sz="1801" dirty="0" err="1"/>
              <a:t>Rn</a:t>
            </a:r>
            <a:r>
              <a:rPr lang="it-IT" sz="1801" dirty="0"/>
              <a:t>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3" y="936840"/>
            <a:ext cx="1307088" cy="53966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4720882" y="6369051"/>
            <a:ext cx="28565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endParaRPr lang="it-IT" sz="1801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53A29BE0-FD0B-B442-B58C-8812C62CE827}"/>
              </a:ext>
            </a:extLst>
          </p:cNvPr>
          <p:cNvCxnSpPr>
            <a:cxnSpLocks/>
          </p:cNvCxnSpPr>
          <p:nvPr/>
        </p:nvCxnSpPr>
        <p:spPr>
          <a:xfrm flipV="1">
            <a:off x="3712293" y="2928553"/>
            <a:ext cx="1551851" cy="208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D991CD-CF31-3748-B0CE-2791B2787DD1}"/>
              </a:ext>
            </a:extLst>
          </p:cNvPr>
          <p:cNvSpPr txBox="1"/>
          <p:nvPr/>
        </p:nvSpPr>
        <p:spPr>
          <a:xfrm>
            <a:off x="3535801" y="4651531"/>
            <a:ext cx="35298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 err="1"/>
              <a:t>Rn</a:t>
            </a:r>
            <a:endParaRPr lang="it-IT" sz="140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DCCCC2B-2C80-674D-9DE5-0A2763CE5BCD}"/>
              </a:ext>
            </a:extLst>
          </p:cNvPr>
          <p:cNvSpPr txBox="1"/>
          <p:nvPr/>
        </p:nvSpPr>
        <p:spPr>
          <a:xfrm>
            <a:off x="5222100" y="2640297"/>
            <a:ext cx="36260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1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DB56E5B-2308-F342-A0A4-DDA0B28FAA84}"/>
              </a:ext>
            </a:extLst>
          </p:cNvPr>
          <p:cNvSpPr txBox="1"/>
          <p:nvPr/>
        </p:nvSpPr>
        <p:spPr>
          <a:xfrm>
            <a:off x="3490825" y="636905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0,03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F650B37-9A21-0441-AA85-5C761BF4FAAB}"/>
              </a:ext>
            </a:extLst>
          </p:cNvPr>
          <p:cNvSpPr txBox="1"/>
          <p:nvPr/>
        </p:nvSpPr>
        <p:spPr>
          <a:xfrm>
            <a:off x="5222100" y="6389581"/>
            <a:ext cx="6158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0,40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76E3874-4718-BD4B-98E3-BE606642E8A4}"/>
              </a:ext>
            </a:extLst>
          </p:cNvPr>
          <p:cNvSpPr txBox="1"/>
          <p:nvPr/>
        </p:nvSpPr>
        <p:spPr>
          <a:xfrm>
            <a:off x="4358283" y="4040659"/>
            <a:ext cx="36260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9379CD-BB80-6D4D-AD66-DC6F3C4F3D97}"/>
              </a:ext>
            </a:extLst>
          </p:cNvPr>
          <p:cNvSpPr txBox="1"/>
          <p:nvPr/>
        </p:nvSpPr>
        <p:spPr>
          <a:xfrm>
            <a:off x="6717424" y="1154792"/>
            <a:ext cx="467948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</a:t>
            </a:r>
            <a:r>
              <a:rPr lang="it-IT" sz="1801" baseline="-25000" dirty="0"/>
              <a:t>1</a:t>
            </a:r>
            <a:r>
              <a:rPr lang="it-IT" sz="1801" dirty="0"/>
              <a:t>/</a:t>
            </a:r>
            <a:r>
              <a:rPr lang="it-IT" sz="1801" dirty="0" err="1"/>
              <a:t>Rn</a:t>
            </a:r>
            <a:r>
              <a:rPr lang="it-IT" sz="1801" dirty="0"/>
              <a:t> = </a:t>
            </a:r>
            <a:r>
              <a:rPr lang="it-IT" sz="1801" dirty="0" err="1"/>
              <a:t>RnM</a:t>
            </a:r>
            <a:r>
              <a:rPr lang="it-IT" sz="1801" dirty="0"/>
              <a:t>/E</a:t>
            </a:r>
            <a:r>
              <a:rPr lang="it-IT" sz="1801" baseline="-25000" dirty="0"/>
              <a:t>1 </a:t>
            </a:r>
            <a:r>
              <a:rPr lang="it-IT" sz="1801" dirty="0"/>
              <a:t>M = 38,5 mm/66,5 mm= 0,579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A55EE0E4-B21A-FA4E-A7A0-611EFD961F8F}"/>
              </a:ext>
            </a:extLst>
          </p:cNvPr>
          <p:cNvCxnSpPr>
            <a:cxnSpLocks/>
          </p:cNvCxnSpPr>
          <p:nvPr/>
        </p:nvCxnSpPr>
        <p:spPr>
          <a:xfrm>
            <a:off x="8064107" y="1760838"/>
            <a:ext cx="2" cy="395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14450231-A1F0-7449-A878-7785FEFAC837}"/>
              </a:ext>
            </a:extLst>
          </p:cNvPr>
          <p:cNvSpPr/>
          <p:nvPr/>
        </p:nvSpPr>
        <p:spPr>
          <a:xfrm rot="16200000">
            <a:off x="7986382" y="1136962"/>
            <a:ext cx="155449" cy="942693"/>
          </a:xfrm>
          <a:prstGeom prst="leftBrace">
            <a:avLst>
              <a:gd name="adj1" fmla="val 13949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17F3C6-343E-764D-B3D5-6B5CC9EB0C6D}"/>
              </a:ext>
            </a:extLst>
          </p:cNvPr>
          <p:cNvSpPr txBox="1"/>
          <p:nvPr/>
        </p:nvSpPr>
        <p:spPr>
          <a:xfrm>
            <a:off x="6927418" y="2243245"/>
            <a:ext cx="2273379" cy="3694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sz="1801" dirty="0"/>
              <a:t>SEGMENTI MISURABILI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C415313-A12B-3040-A8C0-5394D7A46A42}"/>
              </a:ext>
            </a:extLst>
          </p:cNvPr>
          <p:cNvSpPr txBox="1"/>
          <p:nvPr/>
        </p:nvSpPr>
        <p:spPr>
          <a:xfrm>
            <a:off x="6920176" y="2920539"/>
            <a:ext cx="126509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M= </a:t>
            </a:r>
            <a:r>
              <a:rPr lang="it-IT" sz="1801" dirty="0" err="1"/>
              <a:t>Rn</a:t>
            </a:r>
            <a:r>
              <a:rPr lang="it-IT" sz="1801" dirty="0"/>
              <a:t> + E</a:t>
            </a:r>
            <a:r>
              <a:rPr lang="it-IT" sz="1801" baseline="-25000" dirty="0"/>
              <a:t>1</a:t>
            </a:r>
            <a:endParaRPr lang="it-IT" sz="1801" dirty="0">
              <a:solidFill>
                <a:srgbClr val="FF000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3E34E0A-F79D-9C40-94EA-FD0CCC1C05BB}"/>
              </a:ext>
            </a:extLst>
          </p:cNvPr>
          <p:cNvSpPr txBox="1"/>
          <p:nvPr/>
        </p:nvSpPr>
        <p:spPr>
          <a:xfrm>
            <a:off x="7372250" y="587037"/>
            <a:ext cx="1819729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 </a:t>
            </a:r>
            <a:r>
              <a:rPr lang="it-IT" sz="1801" dirty="0" err="1"/>
              <a:t>Rn</a:t>
            </a:r>
            <a:r>
              <a:rPr lang="it-IT" sz="1801" dirty="0"/>
              <a:t> </a:t>
            </a:r>
            <a:r>
              <a:rPr lang="it-IT" sz="1801" dirty="0" err="1"/>
              <a:t>RnM</a:t>
            </a:r>
            <a:r>
              <a:rPr lang="it-IT" sz="1801" dirty="0"/>
              <a:t> = E</a:t>
            </a:r>
            <a:r>
              <a:rPr lang="it-IT" sz="1801" baseline="-25000" dirty="0"/>
              <a:t>1</a:t>
            </a:r>
            <a:r>
              <a:rPr lang="it-IT" sz="1801" dirty="0"/>
              <a:t> E</a:t>
            </a:r>
            <a:r>
              <a:rPr lang="it-IT" sz="1801" baseline="-25000" dirty="0"/>
              <a:t>1</a:t>
            </a:r>
            <a:r>
              <a:rPr lang="it-IT" sz="1801" dirty="0"/>
              <a:t>M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5ADCE48-F4AC-9146-92F6-31F05A4FE212}"/>
              </a:ext>
            </a:extLst>
          </p:cNvPr>
          <p:cNvSpPr txBox="1"/>
          <p:nvPr/>
        </p:nvSpPr>
        <p:spPr>
          <a:xfrm>
            <a:off x="6882533" y="3559469"/>
            <a:ext cx="4349268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M/ </a:t>
            </a:r>
            <a:r>
              <a:rPr lang="it-IT" sz="1801" dirty="0" err="1"/>
              <a:t>Rn</a:t>
            </a:r>
            <a:r>
              <a:rPr lang="it-IT" sz="1801" dirty="0"/>
              <a:t> = </a:t>
            </a:r>
            <a:r>
              <a:rPr lang="it-IT" sz="1801" dirty="0" err="1"/>
              <a:t>Rn</a:t>
            </a:r>
            <a:r>
              <a:rPr lang="it-IT" sz="1801" dirty="0"/>
              <a:t>/</a:t>
            </a:r>
            <a:r>
              <a:rPr lang="it-IT" sz="1801" dirty="0" err="1"/>
              <a:t>Rn</a:t>
            </a:r>
            <a:r>
              <a:rPr lang="it-IT" sz="1801" dirty="0"/>
              <a:t> + E</a:t>
            </a:r>
            <a:r>
              <a:rPr lang="it-IT" sz="1801" baseline="-25000" dirty="0"/>
              <a:t>1</a:t>
            </a:r>
            <a:r>
              <a:rPr lang="it-IT" sz="1801" dirty="0"/>
              <a:t>/</a:t>
            </a:r>
            <a:r>
              <a:rPr lang="it-IT" sz="1801" dirty="0" err="1"/>
              <a:t>Rn</a:t>
            </a:r>
            <a:r>
              <a:rPr lang="it-IT" sz="1801" dirty="0"/>
              <a:t>= 1 + 0,579= 1,579</a:t>
            </a:r>
            <a:endParaRPr lang="it-IT" sz="1801" dirty="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EB51044-BC63-3B4E-8513-73E9C6CA2C31}"/>
              </a:ext>
            </a:extLst>
          </p:cNvPr>
          <p:cNvSpPr txBox="1"/>
          <p:nvPr/>
        </p:nvSpPr>
        <p:spPr>
          <a:xfrm>
            <a:off x="7397098" y="4122879"/>
            <a:ext cx="3999813" cy="3694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801" dirty="0" err="1"/>
              <a:t>Rn</a:t>
            </a:r>
            <a:r>
              <a:rPr lang="it-IT" sz="1801" dirty="0"/>
              <a:t>= M/1,579= 1570/1,579= 994 Kg/h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C8C82D9-5D26-DA4E-91E0-D7580E8117E5}"/>
              </a:ext>
            </a:extLst>
          </p:cNvPr>
          <p:cNvSpPr txBox="1"/>
          <p:nvPr/>
        </p:nvSpPr>
        <p:spPr>
          <a:xfrm>
            <a:off x="7410643" y="4805418"/>
            <a:ext cx="3581430" cy="3694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sz="1801" dirty="0"/>
              <a:t>E</a:t>
            </a:r>
            <a:r>
              <a:rPr lang="it-IT" sz="1801" baseline="-25000" dirty="0"/>
              <a:t>1</a:t>
            </a:r>
            <a:r>
              <a:rPr lang="it-IT" sz="1801" dirty="0"/>
              <a:t>= M- </a:t>
            </a:r>
            <a:r>
              <a:rPr lang="it-IT" sz="1801" dirty="0" err="1"/>
              <a:t>Rn</a:t>
            </a:r>
            <a:r>
              <a:rPr lang="it-IT" sz="1801" dirty="0"/>
              <a:t>= 1570 – 994=576 Kg/h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8C5166A-1FB8-DB47-81B6-13912CE5B312}"/>
              </a:ext>
            </a:extLst>
          </p:cNvPr>
          <p:cNvSpPr txBox="1"/>
          <p:nvPr/>
        </p:nvSpPr>
        <p:spPr>
          <a:xfrm>
            <a:off x="3105098" y="6275685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CA869DB-7CFE-BD42-B63D-06BFC8FD534B}"/>
              </a:ext>
            </a:extLst>
          </p:cNvPr>
          <p:cNvSpPr txBox="1"/>
          <p:nvPr/>
        </p:nvSpPr>
        <p:spPr>
          <a:xfrm>
            <a:off x="8305537" y="627568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9927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5517889" y="358346"/>
            <a:ext cx="2601799" cy="2772797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4625754" y="2310780"/>
            <a:ext cx="2424440" cy="752467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184477" y="423140"/>
            <a:ext cx="2879122" cy="646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Sesto passaggio determinare</a:t>
            </a:r>
          </a:p>
          <a:p>
            <a:r>
              <a:rPr lang="it-IT" sz="1801" dirty="0"/>
              <a:t>la corrente P.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5530037" y="358346"/>
            <a:ext cx="520433" cy="277279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5169096" y="103636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5998533" y="3133734"/>
            <a:ext cx="240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F</a:t>
            </a:r>
            <a:endParaRPr lang="it-IT" sz="1000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53A29BE0-FD0B-B442-B58C-8812C62CE827}"/>
              </a:ext>
            </a:extLst>
          </p:cNvPr>
          <p:cNvCxnSpPr>
            <a:cxnSpLocks/>
          </p:cNvCxnSpPr>
          <p:nvPr/>
        </p:nvCxnSpPr>
        <p:spPr>
          <a:xfrm flipV="1">
            <a:off x="5584700" y="1333368"/>
            <a:ext cx="814563" cy="986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D991CD-CF31-3748-B0CE-2791B2787DD1}"/>
              </a:ext>
            </a:extLst>
          </p:cNvPr>
          <p:cNvSpPr txBox="1"/>
          <p:nvPr/>
        </p:nvSpPr>
        <p:spPr>
          <a:xfrm>
            <a:off x="5278336" y="2119773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Rn</a:t>
            </a:r>
            <a:endParaRPr lang="it-IT" sz="10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DCCCC2B-2C80-674D-9DE5-0A2763CE5BCD}"/>
              </a:ext>
            </a:extLst>
          </p:cNvPr>
          <p:cNvSpPr txBox="1"/>
          <p:nvPr/>
        </p:nvSpPr>
        <p:spPr>
          <a:xfrm>
            <a:off x="6373518" y="1069727"/>
            <a:ext cx="311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E1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314FDCAB-9656-704D-B811-539A0D376943}"/>
              </a:ext>
            </a:extLst>
          </p:cNvPr>
          <p:cNvCxnSpPr>
            <a:cxnSpLocks/>
          </p:cNvCxnSpPr>
          <p:nvPr/>
        </p:nvCxnSpPr>
        <p:spPr>
          <a:xfrm flipH="1">
            <a:off x="5502706" y="1333368"/>
            <a:ext cx="896557" cy="454844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id="{53315750-D13B-1A41-873D-5D4D78E0D4B7}"/>
              </a:ext>
            </a:extLst>
          </p:cNvPr>
          <p:cNvCxnSpPr>
            <a:stCxn id="4" idx="0"/>
          </p:cNvCxnSpPr>
          <p:nvPr/>
        </p:nvCxnSpPr>
        <p:spPr>
          <a:xfrm>
            <a:off x="5517889" y="358346"/>
            <a:ext cx="228003" cy="58879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D4CC9FF-59F9-EE4E-85F4-C481BBCF00E3}"/>
              </a:ext>
            </a:extLst>
          </p:cNvPr>
          <p:cNvSpPr txBox="1"/>
          <p:nvPr/>
        </p:nvSpPr>
        <p:spPr>
          <a:xfrm>
            <a:off x="6239305" y="3473192"/>
            <a:ext cx="492865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Retta VIOLA= parte da E</a:t>
            </a:r>
            <a:r>
              <a:rPr lang="it-IT" baseline="-25000" dirty="0"/>
              <a:t>1</a:t>
            </a:r>
            <a:r>
              <a:rPr lang="it-IT" dirty="0"/>
              <a:t> attraversa </a:t>
            </a:r>
            <a:r>
              <a:rPr lang="it-IT" dirty="0" err="1"/>
              <a:t>F</a:t>
            </a:r>
            <a:r>
              <a:rPr lang="it-IT" dirty="0"/>
              <a:t> e prosegue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69DD4DF-3D3B-F44E-BBF3-2058B4514865}"/>
              </a:ext>
            </a:extLst>
          </p:cNvPr>
          <p:cNvSpPr txBox="1"/>
          <p:nvPr/>
        </p:nvSpPr>
        <p:spPr>
          <a:xfrm>
            <a:off x="410753" y="3473192"/>
            <a:ext cx="5020029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Retta GIALLA= parte da </a:t>
            </a:r>
            <a:r>
              <a:rPr lang="it-IT" dirty="0" err="1"/>
              <a:t>S</a:t>
            </a:r>
            <a:r>
              <a:rPr lang="it-IT" dirty="0"/>
              <a:t> attraversa </a:t>
            </a:r>
            <a:r>
              <a:rPr lang="it-IT" dirty="0" err="1"/>
              <a:t>Rn</a:t>
            </a:r>
            <a:r>
              <a:rPr lang="it-IT" dirty="0"/>
              <a:t> e prosegue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582A78D-DD9F-4A49-92E1-74DA9BDC8C8B}"/>
              </a:ext>
            </a:extLst>
          </p:cNvPr>
          <p:cNvSpPr txBox="1"/>
          <p:nvPr/>
        </p:nvSpPr>
        <p:spPr>
          <a:xfrm>
            <a:off x="6239305" y="4701794"/>
            <a:ext cx="55276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ATTENZIONE: le due rette (gialla e viola) si DEVONO</a:t>
            </a:r>
          </a:p>
          <a:p>
            <a:r>
              <a:rPr lang="it-IT" dirty="0">
                <a:solidFill>
                  <a:srgbClr val="FF0000"/>
                </a:solidFill>
              </a:rPr>
              <a:t>		      intersecare  sotto il triangolo. Intersecazione</a:t>
            </a:r>
          </a:p>
          <a:p>
            <a:r>
              <a:rPr lang="it-IT" dirty="0">
                <a:solidFill>
                  <a:srgbClr val="FF0000"/>
                </a:solidFill>
              </a:rPr>
              <a:t>		      individua il punto P.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BC5A8F6-D735-DA45-949F-499783E88F05}"/>
              </a:ext>
            </a:extLst>
          </p:cNvPr>
          <p:cNvSpPr txBox="1"/>
          <p:nvPr/>
        </p:nvSpPr>
        <p:spPr>
          <a:xfrm>
            <a:off x="5169999" y="4565822"/>
            <a:ext cx="520433" cy="64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/>
              <a:t>P</a:t>
            </a:r>
            <a:endParaRPr lang="it-IT" sz="3600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AC54AF-4074-B14D-94F3-A1AB0CC0F8F2}"/>
              </a:ext>
            </a:extLst>
          </p:cNvPr>
          <p:cNvSpPr txBox="1"/>
          <p:nvPr/>
        </p:nvSpPr>
        <p:spPr>
          <a:xfrm>
            <a:off x="5216437" y="301062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7EEE799-9D03-3143-9152-FE7A77054E45}"/>
              </a:ext>
            </a:extLst>
          </p:cNvPr>
          <p:cNvSpPr txBox="1"/>
          <p:nvPr/>
        </p:nvSpPr>
        <p:spPr>
          <a:xfrm>
            <a:off x="8168399" y="301062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23396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5517889" y="358346"/>
            <a:ext cx="2601799" cy="2772797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4625754" y="2310780"/>
            <a:ext cx="2424440" cy="752467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184477" y="423140"/>
            <a:ext cx="3921073" cy="3694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Settimo passaggio determinazione stadi.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5530037" y="358346"/>
            <a:ext cx="520433" cy="2772797"/>
          </a:xfrm>
          <a:prstGeom prst="line">
            <a:avLst/>
          </a:prstGeom>
          <a:ln>
            <a:solidFill>
              <a:srgbClr val="92D050">
                <a:alpha val="3882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5265248" y="6224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5998533" y="3133734"/>
            <a:ext cx="240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F</a:t>
            </a:r>
            <a:endParaRPr lang="it-IT" sz="1000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53A29BE0-FD0B-B442-B58C-8812C62CE827}"/>
              </a:ext>
            </a:extLst>
          </p:cNvPr>
          <p:cNvCxnSpPr>
            <a:cxnSpLocks/>
          </p:cNvCxnSpPr>
          <p:nvPr/>
        </p:nvCxnSpPr>
        <p:spPr>
          <a:xfrm flipV="1">
            <a:off x="5584700" y="1333368"/>
            <a:ext cx="814563" cy="986033"/>
          </a:xfrm>
          <a:prstGeom prst="line">
            <a:avLst/>
          </a:prstGeom>
          <a:ln>
            <a:solidFill>
              <a:srgbClr val="1CADE4">
                <a:alpha val="5098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D991CD-CF31-3748-B0CE-2791B2787DD1}"/>
              </a:ext>
            </a:extLst>
          </p:cNvPr>
          <p:cNvSpPr txBox="1"/>
          <p:nvPr/>
        </p:nvSpPr>
        <p:spPr>
          <a:xfrm>
            <a:off x="5278336" y="2119773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Rn</a:t>
            </a:r>
            <a:endParaRPr lang="it-IT" sz="10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DCCCC2B-2C80-674D-9DE5-0A2763CE5BCD}"/>
              </a:ext>
            </a:extLst>
          </p:cNvPr>
          <p:cNvSpPr txBox="1"/>
          <p:nvPr/>
        </p:nvSpPr>
        <p:spPr>
          <a:xfrm>
            <a:off x="6373518" y="1069727"/>
            <a:ext cx="311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E1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314FDCAB-9656-704D-B811-539A0D376943}"/>
              </a:ext>
            </a:extLst>
          </p:cNvPr>
          <p:cNvCxnSpPr>
            <a:cxnSpLocks/>
          </p:cNvCxnSpPr>
          <p:nvPr/>
        </p:nvCxnSpPr>
        <p:spPr>
          <a:xfrm flipH="1">
            <a:off x="5502706" y="1333368"/>
            <a:ext cx="896557" cy="4548448"/>
          </a:xfrm>
          <a:prstGeom prst="line">
            <a:avLst/>
          </a:prstGeom>
          <a:ln>
            <a:solidFill>
              <a:srgbClr val="7030A0">
                <a:alpha val="2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id="{53315750-D13B-1A41-873D-5D4D78E0D4B7}"/>
              </a:ext>
            </a:extLst>
          </p:cNvPr>
          <p:cNvCxnSpPr>
            <a:stCxn id="4" idx="0"/>
          </p:cNvCxnSpPr>
          <p:nvPr/>
        </p:nvCxnSpPr>
        <p:spPr>
          <a:xfrm>
            <a:off x="5517889" y="358346"/>
            <a:ext cx="228003" cy="5887995"/>
          </a:xfrm>
          <a:prstGeom prst="line">
            <a:avLst/>
          </a:prstGeom>
          <a:ln>
            <a:solidFill>
              <a:srgbClr val="FFC000">
                <a:alpha val="3411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BC5A8F6-D735-DA45-949F-499783E88F05}"/>
              </a:ext>
            </a:extLst>
          </p:cNvPr>
          <p:cNvSpPr txBox="1"/>
          <p:nvPr/>
        </p:nvSpPr>
        <p:spPr>
          <a:xfrm>
            <a:off x="5169999" y="4565822"/>
            <a:ext cx="520433" cy="64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/>
              <a:t>P</a:t>
            </a:r>
            <a:endParaRPr lang="it-IT" sz="36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E5BB6D1-0E05-784F-81DF-DC63B01F8ED3}"/>
              </a:ext>
            </a:extLst>
          </p:cNvPr>
          <p:cNvSpPr txBox="1"/>
          <p:nvPr/>
        </p:nvSpPr>
        <p:spPr>
          <a:xfrm>
            <a:off x="7120728" y="669617"/>
            <a:ext cx="4321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Attenzione ho schiarito le precedenti rette,</a:t>
            </a:r>
          </a:p>
          <a:p>
            <a:r>
              <a:rPr lang="it-IT" dirty="0"/>
              <a:t>mentre le nuove rette saranno di colore NERE</a:t>
            </a: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0C28F2BE-1C23-E348-B8E0-3C913F33060E}"/>
              </a:ext>
            </a:extLst>
          </p:cNvPr>
          <p:cNvCxnSpPr>
            <a:endCxn id="4" idx="2"/>
          </p:cNvCxnSpPr>
          <p:nvPr/>
        </p:nvCxnSpPr>
        <p:spPr>
          <a:xfrm flipH="1">
            <a:off x="5517889" y="1333368"/>
            <a:ext cx="881374" cy="1797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E9F754-6D93-2F4C-8338-597A40B18331}"/>
              </a:ext>
            </a:extLst>
          </p:cNvPr>
          <p:cNvSpPr txBox="1"/>
          <p:nvPr/>
        </p:nvSpPr>
        <p:spPr>
          <a:xfrm>
            <a:off x="296821" y="1462490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RETTA E</a:t>
            </a:r>
            <a:r>
              <a:rPr lang="it-IT" sz="1400" baseline="-25000" dirty="0"/>
              <a:t>1</a:t>
            </a:r>
            <a:r>
              <a:rPr lang="it-IT" sz="1400" dirty="0"/>
              <a:t>I= parte da E</a:t>
            </a:r>
            <a:r>
              <a:rPr lang="it-IT" sz="1400" baseline="-25000" dirty="0"/>
              <a:t>1</a:t>
            </a:r>
            <a:r>
              <a:rPr lang="it-IT" sz="1400" dirty="0"/>
              <a:t> e arriva a I e interseca curva equilibrio </a:t>
            </a:r>
          </a:p>
          <a:p>
            <a:r>
              <a:rPr lang="it-IT" sz="1400" dirty="0"/>
              <a:t>Identificando punto R</a:t>
            </a:r>
            <a:r>
              <a:rPr lang="it-IT" sz="1400" baseline="-25000" dirty="0"/>
              <a:t>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1D4201-64BE-4C46-875E-FBE73216C6CF}"/>
              </a:ext>
            </a:extLst>
          </p:cNvPr>
          <p:cNvSpPr txBox="1"/>
          <p:nvPr/>
        </p:nvSpPr>
        <p:spPr>
          <a:xfrm>
            <a:off x="5244745" y="3069588"/>
            <a:ext cx="22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D7AEC35-127F-5A49-8751-63C4CAC665F6}"/>
              </a:ext>
            </a:extLst>
          </p:cNvPr>
          <p:cNvSpPr/>
          <p:nvPr/>
        </p:nvSpPr>
        <p:spPr>
          <a:xfrm>
            <a:off x="5908611" y="2115368"/>
            <a:ext cx="5285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R</a:t>
            </a:r>
            <a:r>
              <a:rPr lang="it-IT" sz="1200" baseline="-25000" dirty="0"/>
              <a:t>1</a:t>
            </a:r>
            <a:endParaRPr lang="it-IT" sz="12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E1AA5D7-1EBF-0148-949A-B98EFB743EDA}"/>
              </a:ext>
            </a:extLst>
          </p:cNvPr>
          <p:cNvSpPr txBox="1"/>
          <p:nvPr/>
        </p:nvSpPr>
        <p:spPr>
          <a:xfrm>
            <a:off x="315235" y="2165512"/>
            <a:ext cx="473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RETTA PE</a:t>
            </a:r>
            <a:r>
              <a:rPr lang="it-IT" sz="1400" baseline="-25000" dirty="0"/>
              <a:t>2</a:t>
            </a:r>
            <a:r>
              <a:rPr lang="it-IT" sz="1400" dirty="0"/>
              <a:t>= parte da </a:t>
            </a:r>
            <a:r>
              <a:rPr lang="it-IT" sz="1400" dirty="0" err="1"/>
              <a:t>P</a:t>
            </a:r>
            <a:r>
              <a:rPr lang="it-IT" sz="1400" dirty="0"/>
              <a:t> passa per R</a:t>
            </a:r>
            <a:r>
              <a:rPr lang="it-IT" sz="1400" baseline="-25000" dirty="0"/>
              <a:t>1 </a:t>
            </a:r>
            <a:r>
              <a:rPr lang="it-IT" sz="1400" dirty="0"/>
              <a:t> e si proietta su ipotenusa </a:t>
            </a:r>
          </a:p>
          <a:p>
            <a:r>
              <a:rPr lang="it-IT" sz="1400" dirty="0"/>
              <a:t>individuando E</a:t>
            </a:r>
            <a:r>
              <a:rPr lang="it-IT" sz="1400" baseline="-25000" dirty="0"/>
              <a:t>2</a:t>
            </a:r>
          </a:p>
        </p:txBody>
      </p: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3207F9A9-5985-7F4E-B9AE-EBE1D6206E3F}"/>
              </a:ext>
            </a:extLst>
          </p:cNvPr>
          <p:cNvCxnSpPr>
            <a:stCxn id="39" idx="3"/>
          </p:cNvCxnSpPr>
          <p:nvPr/>
        </p:nvCxnSpPr>
        <p:spPr>
          <a:xfrm flipV="1">
            <a:off x="5690432" y="945292"/>
            <a:ext cx="360038" cy="3940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499B28D-4905-264F-B7A1-DA59D522D8F3}"/>
              </a:ext>
            </a:extLst>
          </p:cNvPr>
          <p:cNvSpPr txBox="1"/>
          <p:nvPr/>
        </p:nvSpPr>
        <p:spPr>
          <a:xfrm>
            <a:off x="6000595" y="746561"/>
            <a:ext cx="311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E2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75CBDCC4-515C-F046-BDAD-343286A217E4}"/>
              </a:ext>
            </a:extLst>
          </p:cNvPr>
          <p:cNvCxnSpPr/>
          <p:nvPr/>
        </p:nvCxnSpPr>
        <p:spPr>
          <a:xfrm>
            <a:off x="1538417" y="4130246"/>
            <a:ext cx="0" cy="8711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95149D2-0E04-F149-A4DC-79E8EC150506}"/>
              </a:ext>
            </a:extLst>
          </p:cNvPr>
          <p:cNvSpPr txBox="1"/>
          <p:nvPr/>
        </p:nvSpPr>
        <p:spPr>
          <a:xfrm>
            <a:off x="1667779" y="4242655"/>
            <a:ext cx="3153427" cy="646331"/>
          </a:xfrm>
          <a:custGeom>
            <a:avLst/>
            <a:gdLst>
              <a:gd name="connsiteX0" fmla="*/ 0 w 3153427"/>
              <a:gd name="connsiteY0" fmla="*/ 0 h 646331"/>
              <a:gd name="connsiteX1" fmla="*/ 525571 w 3153427"/>
              <a:gd name="connsiteY1" fmla="*/ 0 h 646331"/>
              <a:gd name="connsiteX2" fmla="*/ 1051142 w 3153427"/>
              <a:gd name="connsiteY2" fmla="*/ 0 h 646331"/>
              <a:gd name="connsiteX3" fmla="*/ 1513645 w 3153427"/>
              <a:gd name="connsiteY3" fmla="*/ 0 h 646331"/>
              <a:gd name="connsiteX4" fmla="*/ 1944613 w 3153427"/>
              <a:gd name="connsiteY4" fmla="*/ 0 h 646331"/>
              <a:gd name="connsiteX5" fmla="*/ 2533253 w 3153427"/>
              <a:gd name="connsiteY5" fmla="*/ 0 h 646331"/>
              <a:gd name="connsiteX6" fmla="*/ 3153427 w 3153427"/>
              <a:gd name="connsiteY6" fmla="*/ 0 h 646331"/>
              <a:gd name="connsiteX7" fmla="*/ 3153427 w 3153427"/>
              <a:gd name="connsiteY7" fmla="*/ 316702 h 646331"/>
              <a:gd name="connsiteX8" fmla="*/ 3153427 w 3153427"/>
              <a:gd name="connsiteY8" fmla="*/ 646331 h 646331"/>
              <a:gd name="connsiteX9" fmla="*/ 2627856 w 3153427"/>
              <a:gd name="connsiteY9" fmla="*/ 646331 h 646331"/>
              <a:gd name="connsiteX10" fmla="*/ 2039216 w 3153427"/>
              <a:gd name="connsiteY10" fmla="*/ 646331 h 646331"/>
              <a:gd name="connsiteX11" fmla="*/ 1513645 w 3153427"/>
              <a:gd name="connsiteY11" fmla="*/ 646331 h 646331"/>
              <a:gd name="connsiteX12" fmla="*/ 1019608 w 3153427"/>
              <a:gd name="connsiteY12" fmla="*/ 646331 h 646331"/>
              <a:gd name="connsiteX13" fmla="*/ 462503 w 3153427"/>
              <a:gd name="connsiteY13" fmla="*/ 646331 h 646331"/>
              <a:gd name="connsiteX14" fmla="*/ 0 w 3153427"/>
              <a:gd name="connsiteY14" fmla="*/ 646331 h 646331"/>
              <a:gd name="connsiteX15" fmla="*/ 0 w 3153427"/>
              <a:gd name="connsiteY15" fmla="*/ 323166 h 646331"/>
              <a:gd name="connsiteX16" fmla="*/ 0 w 3153427"/>
              <a:gd name="connsiteY1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53427" h="646331" extrusionOk="0">
                <a:moveTo>
                  <a:pt x="0" y="0"/>
                </a:moveTo>
                <a:cubicBezTo>
                  <a:pt x="131498" y="-26931"/>
                  <a:pt x="290759" y="40227"/>
                  <a:pt x="525571" y="0"/>
                </a:cubicBezTo>
                <a:cubicBezTo>
                  <a:pt x="760383" y="-40227"/>
                  <a:pt x="805466" y="19731"/>
                  <a:pt x="1051142" y="0"/>
                </a:cubicBezTo>
                <a:cubicBezTo>
                  <a:pt x="1296818" y="-19731"/>
                  <a:pt x="1354770" y="52985"/>
                  <a:pt x="1513645" y="0"/>
                </a:cubicBezTo>
                <a:cubicBezTo>
                  <a:pt x="1672520" y="-52985"/>
                  <a:pt x="1788423" y="40106"/>
                  <a:pt x="1944613" y="0"/>
                </a:cubicBezTo>
                <a:cubicBezTo>
                  <a:pt x="2100803" y="-40106"/>
                  <a:pt x="2312902" y="12365"/>
                  <a:pt x="2533253" y="0"/>
                </a:cubicBezTo>
                <a:cubicBezTo>
                  <a:pt x="2753604" y="-12365"/>
                  <a:pt x="2977560" y="67241"/>
                  <a:pt x="3153427" y="0"/>
                </a:cubicBezTo>
                <a:cubicBezTo>
                  <a:pt x="3190552" y="129644"/>
                  <a:pt x="3121094" y="173203"/>
                  <a:pt x="3153427" y="316702"/>
                </a:cubicBezTo>
                <a:cubicBezTo>
                  <a:pt x="3185760" y="460201"/>
                  <a:pt x="3138458" y="536469"/>
                  <a:pt x="3153427" y="646331"/>
                </a:cubicBezTo>
                <a:cubicBezTo>
                  <a:pt x="3035611" y="670304"/>
                  <a:pt x="2762336" y="583852"/>
                  <a:pt x="2627856" y="646331"/>
                </a:cubicBezTo>
                <a:cubicBezTo>
                  <a:pt x="2493376" y="708810"/>
                  <a:pt x="2163572" y="629566"/>
                  <a:pt x="2039216" y="646331"/>
                </a:cubicBezTo>
                <a:cubicBezTo>
                  <a:pt x="1914860" y="663096"/>
                  <a:pt x="1721389" y="613829"/>
                  <a:pt x="1513645" y="646331"/>
                </a:cubicBezTo>
                <a:cubicBezTo>
                  <a:pt x="1305901" y="678833"/>
                  <a:pt x="1127289" y="640198"/>
                  <a:pt x="1019608" y="646331"/>
                </a:cubicBezTo>
                <a:cubicBezTo>
                  <a:pt x="911927" y="652464"/>
                  <a:pt x="594872" y="605467"/>
                  <a:pt x="462503" y="646331"/>
                </a:cubicBezTo>
                <a:cubicBezTo>
                  <a:pt x="330135" y="687195"/>
                  <a:pt x="210130" y="628822"/>
                  <a:pt x="0" y="646331"/>
                </a:cubicBezTo>
                <a:cubicBezTo>
                  <a:pt x="-20540" y="497773"/>
                  <a:pt x="2938" y="426802"/>
                  <a:pt x="0" y="323166"/>
                </a:cubicBezTo>
                <a:cubicBezTo>
                  <a:pt x="-2938" y="219530"/>
                  <a:pt x="16520" y="134971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777553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it-IT" i="1" dirty="0"/>
              <a:t>Questa doppia sequenza si ripete</a:t>
            </a:r>
          </a:p>
          <a:p>
            <a:r>
              <a:rPr lang="it-IT" i="1" dirty="0"/>
              <a:t>Fino a </a:t>
            </a:r>
            <a:r>
              <a:rPr lang="it-IT" i="1" dirty="0" err="1"/>
              <a:t>Rn</a:t>
            </a:r>
            <a:r>
              <a:rPr lang="it-IT" i="1" dirty="0"/>
              <a:t>&lt; 3%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7CAE0AF-02B2-9841-ABB0-ABC7E2BE15D1}"/>
              </a:ext>
            </a:extLst>
          </p:cNvPr>
          <p:cNvSpPr txBox="1"/>
          <p:nvPr/>
        </p:nvSpPr>
        <p:spPr>
          <a:xfrm>
            <a:off x="327481" y="2731034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RETTA E</a:t>
            </a:r>
            <a:r>
              <a:rPr lang="it-IT" sz="1400" baseline="-25000" dirty="0"/>
              <a:t>2</a:t>
            </a:r>
            <a:r>
              <a:rPr lang="it-IT" sz="1400" dirty="0"/>
              <a:t>I= parte da E</a:t>
            </a:r>
            <a:r>
              <a:rPr lang="it-IT" sz="1400" baseline="-25000" dirty="0"/>
              <a:t>2</a:t>
            </a:r>
            <a:r>
              <a:rPr lang="it-IT" sz="1400" dirty="0"/>
              <a:t> e arriva a I e interseca curva equilibrio </a:t>
            </a:r>
          </a:p>
          <a:p>
            <a:r>
              <a:rPr lang="it-IT" sz="1400" dirty="0"/>
              <a:t>Identificando punto R</a:t>
            </a:r>
            <a:r>
              <a:rPr lang="it-IT" sz="1400" baseline="-25000" dirty="0"/>
              <a:t>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5305830-4FB3-E54C-963B-359BDD06B7F6}"/>
              </a:ext>
            </a:extLst>
          </p:cNvPr>
          <p:cNvSpPr txBox="1"/>
          <p:nvPr/>
        </p:nvSpPr>
        <p:spPr>
          <a:xfrm>
            <a:off x="346374" y="3317461"/>
            <a:ext cx="473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RETTA PE</a:t>
            </a:r>
            <a:r>
              <a:rPr lang="it-IT" sz="1400" baseline="-25000" dirty="0"/>
              <a:t>2</a:t>
            </a:r>
            <a:r>
              <a:rPr lang="it-IT" sz="1400" dirty="0"/>
              <a:t>= parte da </a:t>
            </a:r>
            <a:r>
              <a:rPr lang="it-IT" sz="1400" dirty="0" err="1"/>
              <a:t>P</a:t>
            </a:r>
            <a:r>
              <a:rPr lang="it-IT" sz="1400" dirty="0"/>
              <a:t> passa per R</a:t>
            </a:r>
            <a:r>
              <a:rPr lang="it-IT" sz="1400" baseline="-25000" dirty="0"/>
              <a:t>2 </a:t>
            </a:r>
            <a:r>
              <a:rPr lang="it-IT" sz="1400" dirty="0"/>
              <a:t> e si proietta su ipotenusa </a:t>
            </a:r>
          </a:p>
          <a:p>
            <a:r>
              <a:rPr lang="it-IT" sz="1400" dirty="0"/>
              <a:t>individuando E</a:t>
            </a:r>
            <a:r>
              <a:rPr lang="it-IT" sz="1400" baseline="-25000" dirty="0"/>
              <a:t>3</a:t>
            </a:r>
          </a:p>
        </p:txBody>
      </p:sp>
      <p:cxnSp>
        <p:nvCxnSpPr>
          <p:cNvPr id="28" name="Connettore 1 27">
            <a:extLst>
              <a:ext uri="{FF2B5EF4-FFF2-40B4-BE49-F238E27FC236}">
                <a16:creationId xmlns:a16="http://schemas.microsoft.com/office/drawing/2014/main" id="{49E6A18A-4ADB-574C-968E-C9DAF9A71653}"/>
              </a:ext>
            </a:extLst>
          </p:cNvPr>
          <p:cNvCxnSpPr>
            <a:cxnSpLocks/>
            <a:endCxn id="4" idx="2"/>
          </p:cNvCxnSpPr>
          <p:nvPr/>
        </p:nvCxnSpPr>
        <p:spPr>
          <a:xfrm flipH="1">
            <a:off x="5517889" y="992782"/>
            <a:ext cx="513190" cy="2138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>
            <a:extLst>
              <a:ext uri="{FF2B5EF4-FFF2-40B4-BE49-F238E27FC236}">
                <a16:creationId xmlns:a16="http://schemas.microsoft.com/office/drawing/2014/main" id="{B56C8068-459F-4145-948C-ED1A354BF208}"/>
              </a:ext>
            </a:extLst>
          </p:cNvPr>
          <p:cNvCxnSpPr>
            <a:stCxn id="39" idx="3"/>
          </p:cNvCxnSpPr>
          <p:nvPr/>
        </p:nvCxnSpPr>
        <p:spPr>
          <a:xfrm flipV="1">
            <a:off x="5690432" y="607870"/>
            <a:ext cx="55460" cy="427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803A454-DE6C-F44D-9A62-57ED76184B59}"/>
              </a:ext>
            </a:extLst>
          </p:cNvPr>
          <p:cNvSpPr txBox="1"/>
          <p:nvPr/>
        </p:nvSpPr>
        <p:spPr>
          <a:xfrm>
            <a:off x="5687229" y="410136"/>
            <a:ext cx="311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E3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D2C244A7-3680-F44F-899A-66A3E5997659}"/>
              </a:ext>
            </a:extLst>
          </p:cNvPr>
          <p:cNvSpPr/>
          <p:nvPr/>
        </p:nvSpPr>
        <p:spPr>
          <a:xfrm>
            <a:off x="5655990" y="2093682"/>
            <a:ext cx="5285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R</a:t>
            </a:r>
            <a:r>
              <a:rPr lang="it-IT" sz="1200" baseline="-25000" dirty="0"/>
              <a:t>2</a:t>
            </a:r>
            <a:endParaRPr lang="it-IT" sz="12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5537DF7-F933-054C-8318-1C6A746F53BF}"/>
              </a:ext>
            </a:extLst>
          </p:cNvPr>
          <p:cNvSpPr txBox="1"/>
          <p:nvPr/>
        </p:nvSpPr>
        <p:spPr>
          <a:xfrm>
            <a:off x="8168625" y="30801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7355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AD1DF-6411-154A-AB15-EF0C9DBB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di processo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212C610-80AA-1541-AE4A-FA26734EF275}"/>
              </a:ext>
            </a:extLst>
          </p:cNvPr>
          <p:cNvSpPr/>
          <p:nvPr/>
        </p:nvSpPr>
        <p:spPr>
          <a:xfrm>
            <a:off x="1281374" y="2935802"/>
            <a:ext cx="532933" cy="66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1" dirty="0"/>
              <a:t>M1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D891745-41BB-3249-BC2F-233203321C87}"/>
              </a:ext>
            </a:extLst>
          </p:cNvPr>
          <p:cNvSpPr/>
          <p:nvPr/>
        </p:nvSpPr>
        <p:spPr>
          <a:xfrm>
            <a:off x="2635210" y="2935802"/>
            <a:ext cx="532933" cy="66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1" dirty="0"/>
              <a:t>M2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A2014CF-CD90-124F-ADC3-381D89ABD324}"/>
              </a:ext>
            </a:extLst>
          </p:cNvPr>
          <p:cNvSpPr/>
          <p:nvPr/>
        </p:nvSpPr>
        <p:spPr>
          <a:xfrm>
            <a:off x="4390849" y="2935802"/>
            <a:ext cx="532933" cy="66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1" dirty="0"/>
              <a:t>M3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A466105-0325-F240-8B01-692FC96637C4}"/>
              </a:ext>
            </a:extLst>
          </p:cNvPr>
          <p:cNvSpPr/>
          <p:nvPr/>
        </p:nvSpPr>
        <p:spPr>
          <a:xfrm>
            <a:off x="6049720" y="2935802"/>
            <a:ext cx="532933" cy="66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1" dirty="0"/>
              <a:t>M4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8CCF9E5-FCD4-8F42-A3E4-AA6A1DFEE4E2}"/>
              </a:ext>
            </a:extLst>
          </p:cNvPr>
          <p:cNvSpPr/>
          <p:nvPr/>
        </p:nvSpPr>
        <p:spPr>
          <a:xfrm>
            <a:off x="8757395" y="2935802"/>
            <a:ext cx="532933" cy="66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1" dirty="0"/>
              <a:t>Mn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BAA428D4-51A9-A444-8EF8-03E114A1C0C8}"/>
              </a:ext>
            </a:extLst>
          </p:cNvPr>
          <p:cNvCxnSpPr/>
          <p:nvPr/>
        </p:nvCxnSpPr>
        <p:spPr>
          <a:xfrm>
            <a:off x="588562" y="3189172"/>
            <a:ext cx="692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ABB0C625-5A6E-DC40-AA11-28CFF5B29945}"/>
              </a:ext>
            </a:extLst>
          </p:cNvPr>
          <p:cNvCxnSpPr>
            <a:cxnSpLocks/>
          </p:cNvCxnSpPr>
          <p:nvPr/>
        </p:nvCxnSpPr>
        <p:spPr>
          <a:xfrm>
            <a:off x="1814305" y="3202269"/>
            <a:ext cx="820905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BCA25E9E-1E79-2F4A-8156-9A89A368F808}"/>
              </a:ext>
            </a:extLst>
          </p:cNvPr>
          <p:cNvCxnSpPr>
            <a:cxnSpLocks/>
          </p:cNvCxnSpPr>
          <p:nvPr/>
        </p:nvCxnSpPr>
        <p:spPr>
          <a:xfrm>
            <a:off x="3168143" y="3202269"/>
            <a:ext cx="1212891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DE9C55A2-DE6F-B945-BC46-74368F3F170E}"/>
              </a:ext>
            </a:extLst>
          </p:cNvPr>
          <p:cNvCxnSpPr>
            <a:cxnSpLocks/>
          </p:cNvCxnSpPr>
          <p:nvPr/>
        </p:nvCxnSpPr>
        <p:spPr>
          <a:xfrm flipV="1">
            <a:off x="4923781" y="3195721"/>
            <a:ext cx="1067502" cy="654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E454942B-317F-DE49-9ACF-F639FD4D92DD}"/>
              </a:ext>
            </a:extLst>
          </p:cNvPr>
          <p:cNvCxnSpPr>
            <a:cxnSpLocks/>
          </p:cNvCxnSpPr>
          <p:nvPr/>
        </p:nvCxnSpPr>
        <p:spPr>
          <a:xfrm>
            <a:off x="7763986" y="3202268"/>
            <a:ext cx="908789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95DCF694-E29C-A542-8DF5-AA786FA32AB4}"/>
              </a:ext>
            </a:extLst>
          </p:cNvPr>
          <p:cNvCxnSpPr>
            <a:cxnSpLocks/>
          </p:cNvCxnSpPr>
          <p:nvPr/>
        </p:nvCxnSpPr>
        <p:spPr>
          <a:xfrm flipV="1">
            <a:off x="9290327" y="3189173"/>
            <a:ext cx="1067502" cy="654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7B751C6-95D7-3E48-9DE9-84FEA205E89F}"/>
              </a:ext>
            </a:extLst>
          </p:cNvPr>
          <p:cNvSpPr txBox="1"/>
          <p:nvPr/>
        </p:nvSpPr>
        <p:spPr>
          <a:xfrm>
            <a:off x="686188" y="2748810"/>
            <a:ext cx="28565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endParaRPr lang="it-IT" sz="1801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2CC9702-2DB4-104D-9CAF-DE0DE815C614}"/>
              </a:ext>
            </a:extLst>
          </p:cNvPr>
          <p:cNvSpPr txBox="1"/>
          <p:nvPr/>
        </p:nvSpPr>
        <p:spPr>
          <a:xfrm>
            <a:off x="1978180" y="2766776"/>
            <a:ext cx="42672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B1C164D-A739-CF44-A4B0-1EA470B16B79}"/>
              </a:ext>
            </a:extLst>
          </p:cNvPr>
          <p:cNvSpPr txBox="1"/>
          <p:nvPr/>
        </p:nvSpPr>
        <p:spPr>
          <a:xfrm>
            <a:off x="3530838" y="2748810"/>
            <a:ext cx="42672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R2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9A7C55D-C0BA-CA4D-89A3-68EE6997D2FF}"/>
              </a:ext>
            </a:extLst>
          </p:cNvPr>
          <p:cNvSpPr txBox="1"/>
          <p:nvPr/>
        </p:nvSpPr>
        <p:spPr>
          <a:xfrm>
            <a:off x="5268246" y="2748810"/>
            <a:ext cx="42672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R3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56FF8763-CD5F-9E47-AD1B-15BAFDD1FA20}"/>
              </a:ext>
            </a:extLst>
          </p:cNvPr>
          <p:cNvCxnSpPr/>
          <p:nvPr/>
        </p:nvCxnSpPr>
        <p:spPr>
          <a:xfrm>
            <a:off x="6582652" y="3202268"/>
            <a:ext cx="692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E2BEA2C-8B9C-0A4D-9F03-36EAC53955FE}"/>
              </a:ext>
            </a:extLst>
          </p:cNvPr>
          <p:cNvSpPr txBox="1"/>
          <p:nvPr/>
        </p:nvSpPr>
        <p:spPr>
          <a:xfrm>
            <a:off x="6752674" y="2826388"/>
            <a:ext cx="42672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R4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82A874F-71CE-8E45-B9CF-9D942E937517}"/>
              </a:ext>
            </a:extLst>
          </p:cNvPr>
          <p:cNvSpPr txBox="1"/>
          <p:nvPr/>
        </p:nvSpPr>
        <p:spPr>
          <a:xfrm>
            <a:off x="8033651" y="2748810"/>
            <a:ext cx="604653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Rn-1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CA80CA-4C16-0142-855F-43527E95B2F9}"/>
              </a:ext>
            </a:extLst>
          </p:cNvPr>
          <p:cNvSpPr txBox="1"/>
          <p:nvPr/>
        </p:nvSpPr>
        <p:spPr>
          <a:xfrm>
            <a:off x="9639346" y="2753002"/>
            <a:ext cx="40107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Rn</a:t>
            </a:r>
            <a:endParaRPr lang="it-IT" sz="1801" dirty="0"/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B00C357-8576-F744-882F-30B6969962D5}"/>
              </a:ext>
            </a:extLst>
          </p:cNvPr>
          <p:cNvSpPr txBox="1"/>
          <p:nvPr/>
        </p:nvSpPr>
        <p:spPr>
          <a:xfrm>
            <a:off x="9610716" y="3603371"/>
            <a:ext cx="42672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36A64E3-5C3C-C847-8EA8-35574C25CA45}"/>
              </a:ext>
            </a:extLst>
          </p:cNvPr>
          <p:cNvSpPr txBox="1"/>
          <p:nvPr/>
        </p:nvSpPr>
        <p:spPr>
          <a:xfrm>
            <a:off x="671123" y="3491259"/>
            <a:ext cx="41229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E1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7D9EC94-8DA2-2F41-8A0E-F0C095549118}"/>
              </a:ext>
            </a:extLst>
          </p:cNvPr>
          <p:cNvSpPr txBox="1"/>
          <p:nvPr/>
        </p:nvSpPr>
        <p:spPr>
          <a:xfrm>
            <a:off x="1951440" y="3540253"/>
            <a:ext cx="41229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E2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491362C0-3136-D248-ACBE-F5D603A04658}"/>
              </a:ext>
            </a:extLst>
          </p:cNvPr>
          <p:cNvSpPr txBox="1"/>
          <p:nvPr/>
        </p:nvSpPr>
        <p:spPr>
          <a:xfrm>
            <a:off x="5217491" y="3506577"/>
            <a:ext cx="41229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E4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4DC0D8AD-136B-4845-8051-85823D9FFF83}"/>
              </a:ext>
            </a:extLst>
          </p:cNvPr>
          <p:cNvSpPr txBox="1"/>
          <p:nvPr/>
        </p:nvSpPr>
        <p:spPr>
          <a:xfrm>
            <a:off x="6748080" y="3489416"/>
            <a:ext cx="59022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En-1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6DCEE82B-F73A-8047-8EC5-81BD35AC492E}"/>
              </a:ext>
            </a:extLst>
          </p:cNvPr>
          <p:cNvSpPr txBox="1"/>
          <p:nvPr/>
        </p:nvSpPr>
        <p:spPr>
          <a:xfrm>
            <a:off x="8021728" y="3542616"/>
            <a:ext cx="38664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En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42C735D-5F02-AB42-93D0-4EB19C9AFD37}"/>
              </a:ext>
            </a:extLst>
          </p:cNvPr>
          <p:cNvSpPr txBox="1"/>
          <p:nvPr/>
        </p:nvSpPr>
        <p:spPr>
          <a:xfrm>
            <a:off x="686189" y="5233959"/>
            <a:ext cx="10168489" cy="646587"/>
          </a:xfrm>
          <a:custGeom>
            <a:avLst/>
            <a:gdLst>
              <a:gd name="connsiteX0" fmla="*/ 0 w 10168489"/>
              <a:gd name="connsiteY0" fmla="*/ 0 h 646587"/>
              <a:gd name="connsiteX1" fmla="*/ 699831 w 10168489"/>
              <a:gd name="connsiteY1" fmla="*/ 0 h 646587"/>
              <a:gd name="connsiteX2" fmla="*/ 992923 w 10168489"/>
              <a:gd name="connsiteY2" fmla="*/ 0 h 646587"/>
              <a:gd name="connsiteX3" fmla="*/ 1794439 w 10168489"/>
              <a:gd name="connsiteY3" fmla="*/ 0 h 646587"/>
              <a:gd name="connsiteX4" fmla="*/ 2392586 w 10168489"/>
              <a:gd name="connsiteY4" fmla="*/ 0 h 646587"/>
              <a:gd name="connsiteX5" fmla="*/ 2685677 w 10168489"/>
              <a:gd name="connsiteY5" fmla="*/ 0 h 646587"/>
              <a:gd name="connsiteX6" fmla="*/ 3283824 w 10168489"/>
              <a:gd name="connsiteY6" fmla="*/ 0 h 646587"/>
              <a:gd name="connsiteX7" fmla="*/ 4085340 w 10168489"/>
              <a:gd name="connsiteY7" fmla="*/ 0 h 646587"/>
              <a:gd name="connsiteX8" fmla="*/ 4581802 w 10168489"/>
              <a:gd name="connsiteY8" fmla="*/ 0 h 646587"/>
              <a:gd name="connsiteX9" fmla="*/ 5078263 w 10168489"/>
              <a:gd name="connsiteY9" fmla="*/ 0 h 646587"/>
              <a:gd name="connsiteX10" fmla="*/ 5676409 w 10168489"/>
              <a:gd name="connsiteY10" fmla="*/ 0 h 646587"/>
              <a:gd name="connsiteX11" fmla="*/ 6376241 w 10168489"/>
              <a:gd name="connsiteY11" fmla="*/ 0 h 646587"/>
              <a:gd name="connsiteX12" fmla="*/ 7076072 w 10168489"/>
              <a:gd name="connsiteY12" fmla="*/ 0 h 646587"/>
              <a:gd name="connsiteX13" fmla="*/ 7775903 w 10168489"/>
              <a:gd name="connsiteY13" fmla="*/ 0 h 646587"/>
              <a:gd name="connsiteX14" fmla="*/ 8577420 w 10168489"/>
              <a:gd name="connsiteY14" fmla="*/ 0 h 646587"/>
              <a:gd name="connsiteX15" fmla="*/ 9175566 w 10168489"/>
              <a:gd name="connsiteY15" fmla="*/ 0 h 646587"/>
              <a:gd name="connsiteX16" fmla="*/ 10168489 w 10168489"/>
              <a:gd name="connsiteY16" fmla="*/ 0 h 646587"/>
              <a:gd name="connsiteX17" fmla="*/ 10168489 w 10168489"/>
              <a:gd name="connsiteY17" fmla="*/ 323294 h 646587"/>
              <a:gd name="connsiteX18" fmla="*/ 10168489 w 10168489"/>
              <a:gd name="connsiteY18" fmla="*/ 646587 h 646587"/>
              <a:gd name="connsiteX19" fmla="*/ 9468658 w 10168489"/>
              <a:gd name="connsiteY19" fmla="*/ 646587 h 646587"/>
              <a:gd name="connsiteX20" fmla="*/ 8972196 w 10168489"/>
              <a:gd name="connsiteY20" fmla="*/ 646587 h 646587"/>
              <a:gd name="connsiteX21" fmla="*/ 8475735 w 10168489"/>
              <a:gd name="connsiteY21" fmla="*/ 646587 h 646587"/>
              <a:gd name="connsiteX22" fmla="*/ 7979273 w 10168489"/>
              <a:gd name="connsiteY22" fmla="*/ 646587 h 646587"/>
              <a:gd name="connsiteX23" fmla="*/ 7482812 w 10168489"/>
              <a:gd name="connsiteY23" fmla="*/ 646587 h 646587"/>
              <a:gd name="connsiteX24" fmla="*/ 6782980 w 10168489"/>
              <a:gd name="connsiteY24" fmla="*/ 646587 h 646587"/>
              <a:gd name="connsiteX25" fmla="*/ 6184834 w 10168489"/>
              <a:gd name="connsiteY25" fmla="*/ 646587 h 646587"/>
              <a:gd name="connsiteX26" fmla="*/ 5891742 w 10168489"/>
              <a:gd name="connsiteY26" fmla="*/ 646587 h 646587"/>
              <a:gd name="connsiteX27" fmla="*/ 5395281 w 10168489"/>
              <a:gd name="connsiteY27" fmla="*/ 646587 h 646587"/>
              <a:gd name="connsiteX28" fmla="*/ 4695449 w 10168489"/>
              <a:gd name="connsiteY28" fmla="*/ 646587 h 646587"/>
              <a:gd name="connsiteX29" fmla="*/ 4300673 w 10168489"/>
              <a:gd name="connsiteY29" fmla="*/ 646587 h 646587"/>
              <a:gd name="connsiteX30" fmla="*/ 3499157 w 10168489"/>
              <a:gd name="connsiteY30" fmla="*/ 646587 h 646587"/>
              <a:gd name="connsiteX31" fmla="*/ 2697640 w 10168489"/>
              <a:gd name="connsiteY31" fmla="*/ 646587 h 646587"/>
              <a:gd name="connsiteX32" fmla="*/ 2099494 w 10168489"/>
              <a:gd name="connsiteY32" fmla="*/ 646587 h 646587"/>
              <a:gd name="connsiteX33" fmla="*/ 1297978 w 10168489"/>
              <a:gd name="connsiteY33" fmla="*/ 646587 h 646587"/>
              <a:gd name="connsiteX34" fmla="*/ 699831 w 10168489"/>
              <a:gd name="connsiteY34" fmla="*/ 646587 h 646587"/>
              <a:gd name="connsiteX35" fmla="*/ 0 w 10168489"/>
              <a:gd name="connsiteY35" fmla="*/ 646587 h 646587"/>
              <a:gd name="connsiteX36" fmla="*/ 0 w 10168489"/>
              <a:gd name="connsiteY36" fmla="*/ 342691 h 646587"/>
              <a:gd name="connsiteX37" fmla="*/ 0 w 10168489"/>
              <a:gd name="connsiteY37" fmla="*/ 0 h 64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168489" h="646587" fill="none" extrusionOk="0">
                <a:moveTo>
                  <a:pt x="0" y="0"/>
                </a:moveTo>
                <a:cubicBezTo>
                  <a:pt x="215226" y="-52738"/>
                  <a:pt x="474629" y="71659"/>
                  <a:pt x="699831" y="0"/>
                </a:cubicBezTo>
                <a:cubicBezTo>
                  <a:pt x="925033" y="-71659"/>
                  <a:pt x="928897" y="23700"/>
                  <a:pt x="992923" y="0"/>
                </a:cubicBezTo>
                <a:cubicBezTo>
                  <a:pt x="1056949" y="-23700"/>
                  <a:pt x="1395907" y="40393"/>
                  <a:pt x="1794439" y="0"/>
                </a:cubicBezTo>
                <a:cubicBezTo>
                  <a:pt x="2192971" y="-40393"/>
                  <a:pt x="2226753" y="27358"/>
                  <a:pt x="2392586" y="0"/>
                </a:cubicBezTo>
                <a:cubicBezTo>
                  <a:pt x="2558419" y="-27358"/>
                  <a:pt x="2626725" y="31443"/>
                  <a:pt x="2685677" y="0"/>
                </a:cubicBezTo>
                <a:cubicBezTo>
                  <a:pt x="2744629" y="-31443"/>
                  <a:pt x="2997397" y="12656"/>
                  <a:pt x="3283824" y="0"/>
                </a:cubicBezTo>
                <a:cubicBezTo>
                  <a:pt x="3570251" y="-12656"/>
                  <a:pt x="3832856" y="90260"/>
                  <a:pt x="4085340" y="0"/>
                </a:cubicBezTo>
                <a:cubicBezTo>
                  <a:pt x="4337824" y="-90260"/>
                  <a:pt x="4362931" y="803"/>
                  <a:pt x="4581802" y="0"/>
                </a:cubicBezTo>
                <a:cubicBezTo>
                  <a:pt x="4800673" y="-803"/>
                  <a:pt x="4946553" y="12391"/>
                  <a:pt x="5078263" y="0"/>
                </a:cubicBezTo>
                <a:cubicBezTo>
                  <a:pt x="5209973" y="-12391"/>
                  <a:pt x="5470573" y="16915"/>
                  <a:pt x="5676409" y="0"/>
                </a:cubicBezTo>
                <a:cubicBezTo>
                  <a:pt x="5882245" y="-16915"/>
                  <a:pt x="6163580" y="71160"/>
                  <a:pt x="6376241" y="0"/>
                </a:cubicBezTo>
                <a:cubicBezTo>
                  <a:pt x="6588902" y="-71160"/>
                  <a:pt x="6815698" y="15118"/>
                  <a:pt x="7076072" y="0"/>
                </a:cubicBezTo>
                <a:cubicBezTo>
                  <a:pt x="7336446" y="-15118"/>
                  <a:pt x="7431996" y="35159"/>
                  <a:pt x="7775903" y="0"/>
                </a:cubicBezTo>
                <a:cubicBezTo>
                  <a:pt x="8119810" y="-35159"/>
                  <a:pt x="8253925" y="20516"/>
                  <a:pt x="8577420" y="0"/>
                </a:cubicBezTo>
                <a:cubicBezTo>
                  <a:pt x="8900915" y="-20516"/>
                  <a:pt x="8944717" y="66795"/>
                  <a:pt x="9175566" y="0"/>
                </a:cubicBezTo>
                <a:cubicBezTo>
                  <a:pt x="9406415" y="-66795"/>
                  <a:pt x="9713018" y="21435"/>
                  <a:pt x="10168489" y="0"/>
                </a:cubicBezTo>
                <a:cubicBezTo>
                  <a:pt x="10173831" y="109628"/>
                  <a:pt x="10166371" y="215570"/>
                  <a:pt x="10168489" y="323294"/>
                </a:cubicBezTo>
                <a:cubicBezTo>
                  <a:pt x="10170607" y="431018"/>
                  <a:pt x="10136633" y="531746"/>
                  <a:pt x="10168489" y="646587"/>
                </a:cubicBezTo>
                <a:cubicBezTo>
                  <a:pt x="9870197" y="710668"/>
                  <a:pt x="9810614" y="586207"/>
                  <a:pt x="9468658" y="646587"/>
                </a:cubicBezTo>
                <a:cubicBezTo>
                  <a:pt x="9126702" y="706967"/>
                  <a:pt x="9176435" y="599554"/>
                  <a:pt x="8972196" y="646587"/>
                </a:cubicBezTo>
                <a:cubicBezTo>
                  <a:pt x="8767957" y="693620"/>
                  <a:pt x="8606247" y="605487"/>
                  <a:pt x="8475735" y="646587"/>
                </a:cubicBezTo>
                <a:cubicBezTo>
                  <a:pt x="8345223" y="687687"/>
                  <a:pt x="8136806" y="618690"/>
                  <a:pt x="7979273" y="646587"/>
                </a:cubicBezTo>
                <a:cubicBezTo>
                  <a:pt x="7821740" y="674484"/>
                  <a:pt x="7617632" y="602223"/>
                  <a:pt x="7482812" y="646587"/>
                </a:cubicBezTo>
                <a:cubicBezTo>
                  <a:pt x="7347992" y="690951"/>
                  <a:pt x="6935660" y="626174"/>
                  <a:pt x="6782980" y="646587"/>
                </a:cubicBezTo>
                <a:cubicBezTo>
                  <a:pt x="6630300" y="667000"/>
                  <a:pt x="6398389" y="646187"/>
                  <a:pt x="6184834" y="646587"/>
                </a:cubicBezTo>
                <a:cubicBezTo>
                  <a:pt x="5971279" y="646987"/>
                  <a:pt x="5959479" y="621167"/>
                  <a:pt x="5891742" y="646587"/>
                </a:cubicBezTo>
                <a:cubicBezTo>
                  <a:pt x="5824005" y="672007"/>
                  <a:pt x="5611760" y="629383"/>
                  <a:pt x="5395281" y="646587"/>
                </a:cubicBezTo>
                <a:cubicBezTo>
                  <a:pt x="5178802" y="663791"/>
                  <a:pt x="4969233" y="577019"/>
                  <a:pt x="4695449" y="646587"/>
                </a:cubicBezTo>
                <a:cubicBezTo>
                  <a:pt x="4421665" y="716155"/>
                  <a:pt x="4464635" y="633610"/>
                  <a:pt x="4300673" y="646587"/>
                </a:cubicBezTo>
                <a:cubicBezTo>
                  <a:pt x="4136711" y="659564"/>
                  <a:pt x="3704192" y="579404"/>
                  <a:pt x="3499157" y="646587"/>
                </a:cubicBezTo>
                <a:cubicBezTo>
                  <a:pt x="3294122" y="713770"/>
                  <a:pt x="3037907" y="552752"/>
                  <a:pt x="2697640" y="646587"/>
                </a:cubicBezTo>
                <a:cubicBezTo>
                  <a:pt x="2357373" y="740422"/>
                  <a:pt x="2389674" y="598702"/>
                  <a:pt x="2099494" y="646587"/>
                </a:cubicBezTo>
                <a:cubicBezTo>
                  <a:pt x="1809314" y="694472"/>
                  <a:pt x="1592206" y="571401"/>
                  <a:pt x="1297978" y="646587"/>
                </a:cubicBezTo>
                <a:cubicBezTo>
                  <a:pt x="1003750" y="721773"/>
                  <a:pt x="856895" y="583786"/>
                  <a:pt x="699831" y="646587"/>
                </a:cubicBezTo>
                <a:cubicBezTo>
                  <a:pt x="542767" y="709388"/>
                  <a:pt x="263903" y="610947"/>
                  <a:pt x="0" y="646587"/>
                </a:cubicBezTo>
                <a:cubicBezTo>
                  <a:pt x="-11549" y="513905"/>
                  <a:pt x="963" y="483900"/>
                  <a:pt x="0" y="342691"/>
                </a:cubicBezTo>
                <a:cubicBezTo>
                  <a:pt x="-963" y="201482"/>
                  <a:pt x="23324" y="106959"/>
                  <a:pt x="0" y="0"/>
                </a:cubicBezTo>
                <a:close/>
              </a:path>
              <a:path w="10168489" h="646587" stroke="0" extrusionOk="0">
                <a:moveTo>
                  <a:pt x="0" y="0"/>
                </a:moveTo>
                <a:cubicBezTo>
                  <a:pt x="180908" y="-31536"/>
                  <a:pt x="365489" y="38511"/>
                  <a:pt x="496462" y="0"/>
                </a:cubicBezTo>
                <a:cubicBezTo>
                  <a:pt x="627435" y="-38511"/>
                  <a:pt x="652646" y="32613"/>
                  <a:pt x="789553" y="0"/>
                </a:cubicBezTo>
                <a:cubicBezTo>
                  <a:pt x="926460" y="-32613"/>
                  <a:pt x="1404544" y="27191"/>
                  <a:pt x="1591069" y="0"/>
                </a:cubicBezTo>
                <a:cubicBezTo>
                  <a:pt x="1777594" y="-27191"/>
                  <a:pt x="1893497" y="25809"/>
                  <a:pt x="2087531" y="0"/>
                </a:cubicBezTo>
                <a:cubicBezTo>
                  <a:pt x="2281565" y="-25809"/>
                  <a:pt x="2436501" y="8883"/>
                  <a:pt x="2583992" y="0"/>
                </a:cubicBezTo>
                <a:cubicBezTo>
                  <a:pt x="2731483" y="-8883"/>
                  <a:pt x="2984798" y="62440"/>
                  <a:pt x="3385509" y="0"/>
                </a:cubicBezTo>
                <a:cubicBezTo>
                  <a:pt x="3786220" y="-62440"/>
                  <a:pt x="3680530" y="31157"/>
                  <a:pt x="3780285" y="0"/>
                </a:cubicBezTo>
                <a:cubicBezTo>
                  <a:pt x="3880040" y="-31157"/>
                  <a:pt x="4300562" y="55782"/>
                  <a:pt x="4581802" y="0"/>
                </a:cubicBezTo>
                <a:cubicBezTo>
                  <a:pt x="4863042" y="-55782"/>
                  <a:pt x="4994423" y="978"/>
                  <a:pt x="5383318" y="0"/>
                </a:cubicBezTo>
                <a:cubicBezTo>
                  <a:pt x="5772213" y="-978"/>
                  <a:pt x="5686280" y="18870"/>
                  <a:pt x="5981464" y="0"/>
                </a:cubicBezTo>
                <a:cubicBezTo>
                  <a:pt x="6276648" y="-18870"/>
                  <a:pt x="6441625" y="49584"/>
                  <a:pt x="6782980" y="0"/>
                </a:cubicBezTo>
                <a:cubicBezTo>
                  <a:pt x="7124335" y="-49584"/>
                  <a:pt x="7031578" y="37716"/>
                  <a:pt x="7279442" y="0"/>
                </a:cubicBezTo>
                <a:cubicBezTo>
                  <a:pt x="7527306" y="-37716"/>
                  <a:pt x="7544335" y="29716"/>
                  <a:pt x="7775903" y="0"/>
                </a:cubicBezTo>
                <a:cubicBezTo>
                  <a:pt x="8007471" y="-29716"/>
                  <a:pt x="8262508" y="48390"/>
                  <a:pt x="8475735" y="0"/>
                </a:cubicBezTo>
                <a:cubicBezTo>
                  <a:pt x="8688962" y="-48390"/>
                  <a:pt x="8864152" y="25685"/>
                  <a:pt x="8972196" y="0"/>
                </a:cubicBezTo>
                <a:cubicBezTo>
                  <a:pt x="9080240" y="-25685"/>
                  <a:pt x="9773305" y="9424"/>
                  <a:pt x="10168489" y="0"/>
                </a:cubicBezTo>
                <a:cubicBezTo>
                  <a:pt x="10192992" y="83901"/>
                  <a:pt x="10148483" y="185788"/>
                  <a:pt x="10168489" y="336225"/>
                </a:cubicBezTo>
                <a:cubicBezTo>
                  <a:pt x="10188495" y="486662"/>
                  <a:pt x="10150354" y="509905"/>
                  <a:pt x="10168489" y="646587"/>
                </a:cubicBezTo>
                <a:cubicBezTo>
                  <a:pt x="9844562" y="679107"/>
                  <a:pt x="9813351" y="602437"/>
                  <a:pt x="9468658" y="646587"/>
                </a:cubicBezTo>
                <a:cubicBezTo>
                  <a:pt x="9123965" y="690737"/>
                  <a:pt x="9260535" y="612212"/>
                  <a:pt x="9073881" y="646587"/>
                </a:cubicBezTo>
                <a:cubicBezTo>
                  <a:pt x="8887227" y="680962"/>
                  <a:pt x="8488554" y="583013"/>
                  <a:pt x="8272365" y="646587"/>
                </a:cubicBezTo>
                <a:cubicBezTo>
                  <a:pt x="8056176" y="710161"/>
                  <a:pt x="7826391" y="584191"/>
                  <a:pt x="7674218" y="646587"/>
                </a:cubicBezTo>
                <a:cubicBezTo>
                  <a:pt x="7522045" y="708983"/>
                  <a:pt x="7407939" y="622226"/>
                  <a:pt x="7279442" y="646587"/>
                </a:cubicBezTo>
                <a:cubicBezTo>
                  <a:pt x="7150945" y="670948"/>
                  <a:pt x="6886675" y="600360"/>
                  <a:pt x="6681295" y="646587"/>
                </a:cubicBezTo>
                <a:cubicBezTo>
                  <a:pt x="6475915" y="692814"/>
                  <a:pt x="6511056" y="641433"/>
                  <a:pt x="6388204" y="646587"/>
                </a:cubicBezTo>
                <a:cubicBezTo>
                  <a:pt x="6265352" y="651741"/>
                  <a:pt x="6185659" y="642044"/>
                  <a:pt x="6095112" y="646587"/>
                </a:cubicBezTo>
                <a:cubicBezTo>
                  <a:pt x="6004565" y="651130"/>
                  <a:pt x="5630229" y="634222"/>
                  <a:pt x="5496966" y="646587"/>
                </a:cubicBezTo>
                <a:cubicBezTo>
                  <a:pt x="5363703" y="658952"/>
                  <a:pt x="5292638" y="607232"/>
                  <a:pt x="5102189" y="646587"/>
                </a:cubicBezTo>
                <a:cubicBezTo>
                  <a:pt x="4911740" y="685942"/>
                  <a:pt x="4648243" y="637724"/>
                  <a:pt x="4402358" y="646587"/>
                </a:cubicBezTo>
                <a:cubicBezTo>
                  <a:pt x="4156473" y="655450"/>
                  <a:pt x="4177528" y="645239"/>
                  <a:pt x="4007581" y="646587"/>
                </a:cubicBezTo>
                <a:cubicBezTo>
                  <a:pt x="3837634" y="647935"/>
                  <a:pt x="3607659" y="594751"/>
                  <a:pt x="3307750" y="646587"/>
                </a:cubicBezTo>
                <a:cubicBezTo>
                  <a:pt x="3007841" y="698423"/>
                  <a:pt x="3101782" y="632085"/>
                  <a:pt x="3014658" y="646587"/>
                </a:cubicBezTo>
                <a:cubicBezTo>
                  <a:pt x="2927534" y="661089"/>
                  <a:pt x="2554009" y="590655"/>
                  <a:pt x="2314827" y="646587"/>
                </a:cubicBezTo>
                <a:cubicBezTo>
                  <a:pt x="2075645" y="702519"/>
                  <a:pt x="2004425" y="609396"/>
                  <a:pt x="1920050" y="646587"/>
                </a:cubicBezTo>
                <a:cubicBezTo>
                  <a:pt x="1835675" y="683778"/>
                  <a:pt x="1749933" y="635587"/>
                  <a:pt x="1626958" y="646587"/>
                </a:cubicBezTo>
                <a:cubicBezTo>
                  <a:pt x="1503983" y="657587"/>
                  <a:pt x="1415628" y="632034"/>
                  <a:pt x="1232182" y="646587"/>
                </a:cubicBezTo>
                <a:cubicBezTo>
                  <a:pt x="1048736" y="661140"/>
                  <a:pt x="811781" y="583350"/>
                  <a:pt x="532350" y="646587"/>
                </a:cubicBezTo>
                <a:cubicBezTo>
                  <a:pt x="252919" y="709824"/>
                  <a:pt x="199927" y="636050"/>
                  <a:pt x="0" y="646587"/>
                </a:cubicBezTo>
                <a:cubicBezTo>
                  <a:pt x="-1640" y="578615"/>
                  <a:pt x="15629" y="437845"/>
                  <a:pt x="0" y="342691"/>
                </a:cubicBezTo>
                <a:cubicBezTo>
                  <a:pt x="-15629" y="247537"/>
                  <a:pt x="5787" y="129577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Estrazione stadi multipli in controcorrente ha rese maggiori rispetto al singolo stadio e le correnti (entrambe) </a:t>
            </a:r>
          </a:p>
          <a:p>
            <a:r>
              <a:rPr lang="it-IT" sz="1801" dirty="0"/>
              <a:t>attraversano tutti gli stadi estrattivi.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7BBC4BA5-C205-5845-80E5-6F13AA8F8AAB}"/>
              </a:ext>
            </a:extLst>
          </p:cNvPr>
          <p:cNvCxnSpPr/>
          <p:nvPr/>
        </p:nvCxnSpPr>
        <p:spPr>
          <a:xfrm flipH="1">
            <a:off x="9290327" y="3478428"/>
            <a:ext cx="106750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06D9679-D6D8-484E-8D80-0258578CCD12}"/>
              </a:ext>
            </a:extLst>
          </p:cNvPr>
          <p:cNvCxnSpPr/>
          <p:nvPr/>
        </p:nvCxnSpPr>
        <p:spPr>
          <a:xfrm flipH="1">
            <a:off x="7763986" y="3478428"/>
            <a:ext cx="993408" cy="0"/>
          </a:xfrm>
          <a:prstGeom prst="straightConnector1">
            <a:avLst/>
          </a:prstGeom>
          <a:ln>
            <a:solidFill>
              <a:srgbClr val="92D05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219B800C-6544-0C44-A7D9-83CE0E4AFA11}"/>
              </a:ext>
            </a:extLst>
          </p:cNvPr>
          <p:cNvCxnSpPr>
            <a:cxnSpLocks/>
          </p:cNvCxnSpPr>
          <p:nvPr/>
        </p:nvCxnSpPr>
        <p:spPr>
          <a:xfrm flipH="1">
            <a:off x="6582654" y="3468611"/>
            <a:ext cx="755653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983839A1-595C-0344-9086-43879DC92225}"/>
              </a:ext>
            </a:extLst>
          </p:cNvPr>
          <p:cNvCxnSpPr>
            <a:cxnSpLocks/>
          </p:cNvCxnSpPr>
          <p:nvPr/>
        </p:nvCxnSpPr>
        <p:spPr>
          <a:xfrm flipH="1">
            <a:off x="4923782" y="3468611"/>
            <a:ext cx="1102231" cy="981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ED32CF44-1818-1B40-BA3A-E394FF015114}"/>
              </a:ext>
            </a:extLst>
          </p:cNvPr>
          <p:cNvCxnSpPr>
            <a:cxnSpLocks/>
          </p:cNvCxnSpPr>
          <p:nvPr/>
        </p:nvCxnSpPr>
        <p:spPr>
          <a:xfrm flipH="1">
            <a:off x="3234159" y="3468611"/>
            <a:ext cx="1102231" cy="981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A878CD4A-D868-6840-978E-53A0775436FC}"/>
              </a:ext>
            </a:extLst>
          </p:cNvPr>
          <p:cNvSpPr txBox="1"/>
          <p:nvPr/>
        </p:nvSpPr>
        <p:spPr>
          <a:xfrm>
            <a:off x="3602855" y="3468611"/>
            <a:ext cx="41229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E3</a:t>
            </a:r>
          </a:p>
        </p:txBody>
      </p: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B3568316-714C-7642-AA8D-2DA12C9F8D44}"/>
              </a:ext>
            </a:extLst>
          </p:cNvPr>
          <p:cNvCxnSpPr>
            <a:cxnSpLocks/>
          </p:cNvCxnSpPr>
          <p:nvPr/>
        </p:nvCxnSpPr>
        <p:spPr>
          <a:xfrm flipH="1">
            <a:off x="1861203" y="3490691"/>
            <a:ext cx="707991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440A2B2E-7D33-9B48-A1F9-A6D6BF98D6B9}"/>
              </a:ext>
            </a:extLst>
          </p:cNvPr>
          <p:cNvCxnSpPr>
            <a:cxnSpLocks/>
          </p:cNvCxnSpPr>
          <p:nvPr/>
        </p:nvCxnSpPr>
        <p:spPr>
          <a:xfrm flipH="1">
            <a:off x="524534" y="3436931"/>
            <a:ext cx="707991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2DD0C21-8FEE-4C18-8789-CC8ABE206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4B51757-7607-4CEA-A0EE-3C5BDC2C1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09AACF-3684-3746-B9DD-33ECCAF4BDFD}"/>
              </a:ext>
            </a:extLst>
          </p:cNvPr>
          <p:cNvSpPr txBox="1"/>
          <p:nvPr/>
        </p:nvSpPr>
        <p:spPr>
          <a:xfrm>
            <a:off x="457201" y="4960138"/>
            <a:ext cx="7772400" cy="1463040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/>
          <a:p>
            <a:pPr algn="r" defTabSz="914411">
              <a:lnSpc>
                <a:spcPct val="8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5001" cap="all" spc="20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Bilancio</a:t>
            </a:r>
            <a:r>
              <a:rPr lang="en-US" sz="5001" cap="all" spc="20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5001" cap="all" spc="20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materia</a:t>
            </a:r>
            <a:r>
              <a:rPr lang="en-US" sz="5001" cap="all" spc="20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1" cap="all" spc="20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globale</a:t>
            </a:r>
            <a:r>
              <a:rPr lang="en-US" sz="5001" cap="all" spc="20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7" name="Immagine 6" descr="Immagine che contiene screenshot, orologio&#10;&#10;Descrizione generata automaticamente">
            <a:extLst>
              <a:ext uri="{FF2B5EF4-FFF2-40B4-BE49-F238E27FC236}">
                <a16:creationId xmlns:a16="http://schemas.microsoft.com/office/drawing/2014/main" id="{1222C1AF-BC70-9044-A27D-A68786482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54" y="2162650"/>
            <a:ext cx="10917644" cy="1692235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F39256-F095-41C8-8707-6C1A665E8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6A4A04-4276-CB43-9935-0BFFCF7FD23D}"/>
              </a:ext>
            </a:extLst>
          </p:cNvPr>
          <p:cNvSpPr txBox="1"/>
          <p:nvPr/>
        </p:nvSpPr>
        <p:spPr>
          <a:xfrm>
            <a:off x="3668094" y="854396"/>
            <a:ext cx="4544834" cy="707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1"/>
              </a:spcAft>
            </a:pPr>
            <a:r>
              <a:rPr lang="it-IT" sz="4000" dirty="0" err="1">
                <a:solidFill>
                  <a:schemeClr val="tx1"/>
                </a:solidFill>
              </a:rPr>
              <a:t>F</a:t>
            </a:r>
            <a:r>
              <a:rPr lang="it-IT" sz="4000" dirty="0">
                <a:solidFill>
                  <a:schemeClr val="tx1"/>
                </a:solidFill>
              </a:rPr>
              <a:t> + </a:t>
            </a:r>
            <a:r>
              <a:rPr lang="it-IT" sz="4000" dirty="0" err="1">
                <a:solidFill>
                  <a:schemeClr val="tx1"/>
                </a:solidFill>
              </a:rPr>
              <a:t>S</a:t>
            </a:r>
            <a:r>
              <a:rPr lang="it-IT" sz="4000" dirty="0">
                <a:solidFill>
                  <a:schemeClr val="tx1"/>
                </a:solidFill>
              </a:rPr>
              <a:t> = M = </a:t>
            </a:r>
            <a:r>
              <a:rPr lang="it-IT" sz="4000" dirty="0" err="1">
                <a:solidFill>
                  <a:schemeClr val="tx1"/>
                </a:solidFill>
              </a:rPr>
              <a:t>Rn</a:t>
            </a:r>
            <a:r>
              <a:rPr lang="it-IT" sz="4000" dirty="0">
                <a:solidFill>
                  <a:schemeClr val="tx1"/>
                </a:solidFill>
              </a:rPr>
              <a:t> + E</a:t>
            </a:r>
            <a:r>
              <a:rPr lang="it-IT" sz="40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9AB170BC-C008-504C-A1E4-DF85356B086C}"/>
              </a:ext>
            </a:extLst>
          </p:cNvPr>
          <p:cNvSpPr/>
          <p:nvPr/>
        </p:nvSpPr>
        <p:spPr>
          <a:xfrm>
            <a:off x="1421026" y="1856549"/>
            <a:ext cx="9038969" cy="2417006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03ED2B-D130-EF41-BE89-1C439C0528A3}"/>
              </a:ext>
            </a:extLst>
          </p:cNvPr>
          <p:cNvSpPr txBox="1"/>
          <p:nvPr/>
        </p:nvSpPr>
        <p:spPr>
          <a:xfrm>
            <a:off x="3484607" y="290995"/>
            <a:ext cx="2062359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Correnti che entrano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3E9DC17-E91F-AB4E-AD9C-BAF94705117A}"/>
              </a:ext>
            </a:extLst>
          </p:cNvPr>
          <p:cNvSpPr txBox="1"/>
          <p:nvPr/>
        </p:nvSpPr>
        <p:spPr>
          <a:xfrm>
            <a:off x="6356505" y="281594"/>
            <a:ext cx="197804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Correnti che escono</a:t>
            </a:r>
          </a:p>
        </p:txBody>
      </p:sp>
    </p:spTree>
    <p:extLst>
      <p:ext uri="{BB962C8B-B14F-4D97-AF65-F5344CB8AC3E}">
        <p14:creationId xmlns:p14="http://schemas.microsoft.com/office/powerpoint/2010/main" val="275246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8725" cy="6858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09AACF-3684-3746-B9DD-33ECCAF4BDFD}"/>
              </a:ext>
            </a:extLst>
          </p:cNvPr>
          <p:cNvSpPr txBox="1"/>
          <p:nvPr/>
        </p:nvSpPr>
        <p:spPr>
          <a:xfrm>
            <a:off x="634276" y="640082"/>
            <a:ext cx="4208656" cy="3034857"/>
          </a:xfrm>
          <a:prstGeom prst="rect">
            <a:avLst/>
          </a:prstGeom>
        </p:spPr>
        <p:txBody>
          <a:bodyPr vert="horz" lIns="91440" tIns="45721" rIns="91440" bIns="45721" rtlCol="0" anchor="b">
            <a:normAutofit/>
          </a:bodyPr>
          <a:lstStyle/>
          <a:p>
            <a:pPr algn="r" defTabSz="914411">
              <a:lnSpc>
                <a:spcPct val="8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4400" cap="all" spc="20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Corrente all’interstadio. </a:t>
            </a:r>
            <a:endParaRPr lang="en-US" sz="4400" cap="all" spc="20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80" y="3765315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Immagine che contiene screenshot, orologio&#10;&#10;Descrizione generata automaticamente">
            <a:extLst>
              <a:ext uri="{FF2B5EF4-FFF2-40B4-BE49-F238E27FC236}">
                <a16:creationId xmlns:a16="http://schemas.microsoft.com/office/drawing/2014/main" id="{1222C1AF-BC70-9044-A27D-A68786482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649" y="2314273"/>
            <a:ext cx="5459470" cy="84621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6A4A04-4276-CB43-9935-0BFFCF7FD23D}"/>
              </a:ext>
            </a:extLst>
          </p:cNvPr>
          <p:cNvSpPr txBox="1"/>
          <p:nvPr/>
        </p:nvSpPr>
        <p:spPr>
          <a:xfrm>
            <a:off x="6102826" y="1438247"/>
            <a:ext cx="2885726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1"/>
              </a:spcAft>
            </a:pPr>
            <a:r>
              <a:rPr lang="it-IT" sz="3200" dirty="0" err="1">
                <a:solidFill>
                  <a:schemeClr val="tx1"/>
                </a:solidFill>
              </a:rPr>
              <a:t>F</a:t>
            </a:r>
            <a:r>
              <a:rPr lang="it-IT" sz="3200" dirty="0">
                <a:solidFill>
                  <a:schemeClr val="tx1"/>
                </a:solidFill>
              </a:rPr>
              <a:t> + E</a:t>
            </a:r>
            <a:r>
              <a:rPr lang="it-IT" sz="3200" baseline="-25000" dirty="0">
                <a:solidFill>
                  <a:schemeClr val="tx1"/>
                </a:solidFill>
              </a:rPr>
              <a:t>2</a:t>
            </a:r>
            <a:r>
              <a:rPr lang="it-IT" sz="3200" dirty="0">
                <a:solidFill>
                  <a:schemeClr val="tx1"/>
                </a:solidFill>
              </a:rPr>
              <a:t> = R</a:t>
            </a:r>
            <a:r>
              <a:rPr lang="it-IT" sz="3200" baseline="-25000" dirty="0">
                <a:solidFill>
                  <a:schemeClr val="tx1"/>
                </a:solidFill>
              </a:rPr>
              <a:t>1</a:t>
            </a:r>
            <a:r>
              <a:rPr lang="it-IT" sz="3200" dirty="0">
                <a:solidFill>
                  <a:schemeClr val="tx1"/>
                </a:solidFill>
              </a:rPr>
              <a:t> + E</a:t>
            </a:r>
            <a:r>
              <a:rPr lang="it-IT" sz="3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F5C907-CC6F-8C48-857E-E16B21D7E91F}"/>
              </a:ext>
            </a:extLst>
          </p:cNvPr>
          <p:cNvSpPr txBox="1"/>
          <p:nvPr/>
        </p:nvSpPr>
        <p:spPr>
          <a:xfrm>
            <a:off x="7383161" y="776682"/>
            <a:ext cx="237757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/>
              <a:t>Corrente singolo stadio </a:t>
            </a:r>
            <a:endParaRPr lang="it-IT" sz="1801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CD83C9DB-EE9C-B546-8DCF-33C05E990FB9}"/>
              </a:ext>
            </a:extLst>
          </p:cNvPr>
          <p:cNvSpPr/>
          <p:nvPr/>
        </p:nvSpPr>
        <p:spPr>
          <a:xfrm>
            <a:off x="5907375" y="2238779"/>
            <a:ext cx="1181484" cy="99721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341CF2A-6241-A346-98FA-962288980428}"/>
              </a:ext>
            </a:extLst>
          </p:cNvPr>
          <p:cNvSpPr txBox="1"/>
          <p:nvPr/>
        </p:nvSpPr>
        <p:spPr>
          <a:xfrm>
            <a:off x="5995734" y="3928094"/>
            <a:ext cx="3340979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1"/>
              </a:spcAft>
            </a:pPr>
            <a:r>
              <a:rPr lang="it-IT" sz="3200" dirty="0" err="1">
                <a:solidFill>
                  <a:schemeClr val="tx1"/>
                </a:solidFill>
              </a:rPr>
              <a:t>F</a:t>
            </a:r>
            <a:r>
              <a:rPr lang="it-IT" sz="3200" dirty="0">
                <a:solidFill>
                  <a:schemeClr val="tx1"/>
                </a:solidFill>
              </a:rPr>
              <a:t> – E</a:t>
            </a:r>
            <a:r>
              <a:rPr lang="it-IT" sz="3200" baseline="-25000" dirty="0">
                <a:solidFill>
                  <a:schemeClr val="tx1"/>
                </a:solidFill>
              </a:rPr>
              <a:t>1</a:t>
            </a:r>
            <a:r>
              <a:rPr lang="it-IT" sz="3200" dirty="0">
                <a:solidFill>
                  <a:schemeClr val="tx1"/>
                </a:solidFill>
              </a:rPr>
              <a:t> = R</a:t>
            </a:r>
            <a:r>
              <a:rPr lang="it-IT" sz="3200" baseline="-25000" dirty="0">
                <a:solidFill>
                  <a:schemeClr val="tx1"/>
                </a:solidFill>
              </a:rPr>
              <a:t>1</a:t>
            </a:r>
            <a:r>
              <a:rPr lang="it-IT" sz="3200" dirty="0">
                <a:solidFill>
                  <a:schemeClr val="tx1"/>
                </a:solidFill>
              </a:rPr>
              <a:t> – E</a:t>
            </a:r>
            <a:r>
              <a:rPr lang="it-IT" sz="3200" baseline="-25000" dirty="0">
                <a:solidFill>
                  <a:schemeClr val="tx1"/>
                </a:solidFill>
              </a:rPr>
              <a:t>2</a:t>
            </a:r>
            <a:r>
              <a:rPr lang="it-IT" sz="3200" dirty="0">
                <a:solidFill>
                  <a:schemeClr val="tx1"/>
                </a:solidFill>
              </a:rPr>
              <a:t>= </a:t>
            </a:r>
            <a:r>
              <a:rPr lang="it-IT" sz="3200" dirty="0" err="1">
                <a:solidFill>
                  <a:srgbClr val="FF0000"/>
                </a:solidFill>
              </a:rPr>
              <a:t>P</a:t>
            </a:r>
            <a:endParaRPr lang="it-IT" sz="3200" baseline="-25000" dirty="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8FE8A6-1798-834A-8667-67810DCDC95E}"/>
              </a:ext>
            </a:extLst>
          </p:cNvPr>
          <p:cNvSpPr txBox="1"/>
          <p:nvPr/>
        </p:nvSpPr>
        <p:spPr>
          <a:xfrm>
            <a:off x="6233682" y="4890744"/>
            <a:ext cx="5312032" cy="1477969"/>
          </a:xfrm>
          <a:custGeom>
            <a:avLst/>
            <a:gdLst>
              <a:gd name="connsiteX0" fmla="*/ 0 w 5312032"/>
              <a:gd name="connsiteY0" fmla="*/ 0 h 1477969"/>
              <a:gd name="connsiteX1" fmla="*/ 537105 w 5312032"/>
              <a:gd name="connsiteY1" fmla="*/ 0 h 1477969"/>
              <a:gd name="connsiteX2" fmla="*/ 967970 w 5312032"/>
              <a:gd name="connsiteY2" fmla="*/ 0 h 1477969"/>
              <a:gd name="connsiteX3" fmla="*/ 1664437 w 5312032"/>
              <a:gd name="connsiteY3" fmla="*/ 0 h 1477969"/>
              <a:gd name="connsiteX4" fmla="*/ 2201542 w 5312032"/>
              <a:gd name="connsiteY4" fmla="*/ 0 h 1477969"/>
              <a:gd name="connsiteX5" fmla="*/ 2738648 w 5312032"/>
              <a:gd name="connsiteY5" fmla="*/ 0 h 1477969"/>
              <a:gd name="connsiteX6" fmla="*/ 3435114 w 5312032"/>
              <a:gd name="connsiteY6" fmla="*/ 0 h 1477969"/>
              <a:gd name="connsiteX7" fmla="*/ 3919099 w 5312032"/>
              <a:gd name="connsiteY7" fmla="*/ 0 h 1477969"/>
              <a:gd name="connsiteX8" fmla="*/ 4615566 w 5312032"/>
              <a:gd name="connsiteY8" fmla="*/ 0 h 1477969"/>
              <a:gd name="connsiteX9" fmla="*/ 5312032 w 5312032"/>
              <a:gd name="connsiteY9" fmla="*/ 0 h 1477969"/>
              <a:gd name="connsiteX10" fmla="*/ 5312032 w 5312032"/>
              <a:gd name="connsiteY10" fmla="*/ 492656 h 1477969"/>
              <a:gd name="connsiteX11" fmla="*/ 5312032 w 5312032"/>
              <a:gd name="connsiteY11" fmla="*/ 985313 h 1477969"/>
              <a:gd name="connsiteX12" fmla="*/ 5312032 w 5312032"/>
              <a:gd name="connsiteY12" fmla="*/ 1477969 h 1477969"/>
              <a:gd name="connsiteX13" fmla="*/ 4881167 w 5312032"/>
              <a:gd name="connsiteY13" fmla="*/ 1477969 h 1477969"/>
              <a:gd name="connsiteX14" fmla="*/ 4184701 w 5312032"/>
              <a:gd name="connsiteY14" fmla="*/ 1477969 h 1477969"/>
              <a:gd name="connsiteX15" fmla="*/ 3700716 w 5312032"/>
              <a:gd name="connsiteY15" fmla="*/ 1477969 h 1477969"/>
              <a:gd name="connsiteX16" fmla="*/ 3110490 w 5312032"/>
              <a:gd name="connsiteY16" fmla="*/ 1477969 h 1477969"/>
              <a:gd name="connsiteX17" fmla="*/ 2414023 w 5312032"/>
              <a:gd name="connsiteY17" fmla="*/ 1477969 h 1477969"/>
              <a:gd name="connsiteX18" fmla="*/ 1823798 w 5312032"/>
              <a:gd name="connsiteY18" fmla="*/ 1477969 h 1477969"/>
              <a:gd name="connsiteX19" fmla="*/ 1392933 w 5312032"/>
              <a:gd name="connsiteY19" fmla="*/ 1477969 h 1477969"/>
              <a:gd name="connsiteX20" fmla="*/ 908948 w 5312032"/>
              <a:gd name="connsiteY20" fmla="*/ 1477969 h 1477969"/>
              <a:gd name="connsiteX21" fmla="*/ 0 w 5312032"/>
              <a:gd name="connsiteY21" fmla="*/ 1477969 h 1477969"/>
              <a:gd name="connsiteX22" fmla="*/ 0 w 5312032"/>
              <a:gd name="connsiteY22" fmla="*/ 985313 h 1477969"/>
              <a:gd name="connsiteX23" fmla="*/ 0 w 5312032"/>
              <a:gd name="connsiteY23" fmla="*/ 492656 h 1477969"/>
              <a:gd name="connsiteX24" fmla="*/ 0 w 5312032"/>
              <a:gd name="connsiteY24" fmla="*/ 0 h 147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12032" h="1477969" extrusionOk="0">
                <a:moveTo>
                  <a:pt x="0" y="0"/>
                </a:moveTo>
                <a:cubicBezTo>
                  <a:pt x="207119" y="-60173"/>
                  <a:pt x="360867" y="18277"/>
                  <a:pt x="537105" y="0"/>
                </a:cubicBezTo>
                <a:cubicBezTo>
                  <a:pt x="713343" y="-18277"/>
                  <a:pt x="867580" y="1266"/>
                  <a:pt x="967970" y="0"/>
                </a:cubicBezTo>
                <a:cubicBezTo>
                  <a:pt x="1068361" y="-1266"/>
                  <a:pt x="1329105" y="18100"/>
                  <a:pt x="1664437" y="0"/>
                </a:cubicBezTo>
                <a:cubicBezTo>
                  <a:pt x="1999769" y="-18100"/>
                  <a:pt x="2086548" y="55134"/>
                  <a:pt x="2201542" y="0"/>
                </a:cubicBezTo>
                <a:cubicBezTo>
                  <a:pt x="2316536" y="-55134"/>
                  <a:pt x="2587929" y="50052"/>
                  <a:pt x="2738648" y="0"/>
                </a:cubicBezTo>
                <a:cubicBezTo>
                  <a:pt x="2889367" y="-50052"/>
                  <a:pt x="3259993" y="57865"/>
                  <a:pt x="3435114" y="0"/>
                </a:cubicBezTo>
                <a:cubicBezTo>
                  <a:pt x="3610235" y="-57865"/>
                  <a:pt x="3743775" y="23213"/>
                  <a:pt x="3919099" y="0"/>
                </a:cubicBezTo>
                <a:cubicBezTo>
                  <a:pt x="4094423" y="-23213"/>
                  <a:pt x="4356880" y="3317"/>
                  <a:pt x="4615566" y="0"/>
                </a:cubicBezTo>
                <a:cubicBezTo>
                  <a:pt x="4874252" y="-3317"/>
                  <a:pt x="5018067" y="11825"/>
                  <a:pt x="5312032" y="0"/>
                </a:cubicBezTo>
                <a:cubicBezTo>
                  <a:pt x="5337087" y="116143"/>
                  <a:pt x="5297901" y="339047"/>
                  <a:pt x="5312032" y="492656"/>
                </a:cubicBezTo>
                <a:cubicBezTo>
                  <a:pt x="5326163" y="646265"/>
                  <a:pt x="5288882" y="791062"/>
                  <a:pt x="5312032" y="985313"/>
                </a:cubicBezTo>
                <a:cubicBezTo>
                  <a:pt x="5335182" y="1179564"/>
                  <a:pt x="5259739" y="1232152"/>
                  <a:pt x="5312032" y="1477969"/>
                </a:cubicBezTo>
                <a:cubicBezTo>
                  <a:pt x="5134870" y="1500660"/>
                  <a:pt x="4975476" y="1430252"/>
                  <a:pt x="4881167" y="1477969"/>
                </a:cubicBezTo>
                <a:cubicBezTo>
                  <a:pt x="4786859" y="1525686"/>
                  <a:pt x="4349057" y="1460005"/>
                  <a:pt x="4184701" y="1477969"/>
                </a:cubicBezTo>
                <a:cubicBezTo>
                  <a:pt x="4020345" y="1495933"/>
                  <a:pt x="3875055" y="1464727"/>
                  <a:pt x="3700716" y="1477969"/>
                </a:cubicBezTo>
                <a:cubicBezTo>
                  <a:pt x="3526378" y="1491211"/>
                  <a:pt x="3393014" y="1418976"/>
                  <a:pt x="3110490" y="1477969"/>
                </a:cubicBezTo>
                <a:cubicBezTo>
                  <a:pt x="2827966" y="1536962"/>
                  <a:pt x="2587316" y="1467446"/>
                  <a:pt x="2414023" y="1477969"/>
                </a:cubicBezTo>
                <a:cubicBezTo>
                  <a:pt x="2240730" y="1488492"/>
                  <a:pt x="2018068" y="1418950"/>
                  <a:pt x="1823798" y="1477969"/>
                </a:cubicBezTo>
                <a:cubicBezTo>
                  <a:pt x="1629528" y="1536988"/>
                  <a:pt x="1555051" y="1440380"/>
                  <a:pt x="1392933" y="1477969"/>
                </a:cubicBezTo>
                <a:cubicBezTo>
                  <a:pt x="1230816" y="1515558"/>
                  <a:pt x="1035296" y="1432126"/>
                  <a:pt x="908948" y="1477969"/>
                </a:cubicBezTo>
                <a:cubicBezTo>
                  <a:pt x="782600" y="1523812"/>
                  <a:pt x="353180" y="1376141"/>
                  <a:pt x="0" y="1477969"/>
                </a:cubicBezTo>
                <a:cubicBezTo>
                  <a:pt x="-21316" y="1242461"/>
                  <a:pt x="21262" y="1125884"/>
                  <a:pt x="0" y="985313"/>
                </a:cubicBezTo>
                <a:cubicBezTo>
                  <a:pt x="-21262" y="844742"/>
                  <a:pt x="34393" y="647133"/>
                  <a:pt x="0" y="492656"/>
                </a:cubicBezTo>
                <a:cubicBezTo>
                  <a:pt x="-34393" y="338179"/>
                  <a:pt x="13948" y="141083"/>
                  <a:pt x="0" y="0"/>
                </a:cubicBezTo>
                <a:close/>
              </a:path>
            </a:pathLst>
          </a:custGeom>
          <a:noFill/>
          <a:ln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it-IT" sz="1801" dirty="0" err="1"/>
              <a:t>P</a:t>
            </a:r>
            <a:r>
              <a:rPr lang="it-IT" sz="1801" dirty="0"/>
              <a:t> rappresenta una corrente fittizia pari alla differenza </a:t>
            </a:r>
          </a:p>
          <a:p>
            <a:pPr algn="ctr"/>
            <a:r>
              <a:rPr lang="it-IT" sz="1801" dirty="0"/>
              <a:t>tra le correnti residuo e estratto, chiamata </a:t>
            </a:r>
          </a:p>
          <a:p>
            <a:pPr algn="ctr"/>
            <a:r>
              <a:rPr lang="it-IT" sz="1801" dirty="0">
                <a:solidFill>
                  <a:srgbClr val="FF0000"/>
                </a:solidFill>
              </a:rPr>
              <a:t>CORRENTE NETTA</a:t>
            </a:r>
          </a:p>
          <a:p>
            <a:pPr algn="ctr"/>
            <a:r>
              <a:rPr lang="it-IT" sz="1801" dirty="0">
                <a:solidFill>
                  <a:srgbClr val="FF0000"/>
                </a:solidFill>
              </a:rPr>
              <a:t>INTERSTADIO </a:t>
            </a:r>
          </a:p>
          <a:p>
            <a:pPr algn="ctr"/>
            <a:r>
              <a:rPr lang="it-IT" sz="1801" dirty="0"/>
              <a:t>che è costante per tutti gli stadi estrattivi.</a:t>
            </a:r>
          </a:p>
        </p:txBody>
      </p:sp>
    </p:spTree>
    <p:extLst>
      <p:ext uri="{BB962C8B-B14F-4D97-AF65-F5344CB8AC3E}">
        <p14:creationId xmlns:p14="http://schemas.microsoft.com/office/powerpoint/2010/main" val="230680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8725" cy="6858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09AACF-3684-3746-B9DD-33ECCAF4BDFD}"/>
              </a:ext>
            </a:extLst>
          </p:cNvPr>
          <p:cNvSpPr txBox="1"/>
          <p:nvPr/>
        </p:nvSpPr>
        <p:spPr>
          <a:xfrm>
            <a:off x="634276" y="640082"/>
            <a:ext cx="4208656" cy="3034857"/>
          </a:xfrm>
          <a:prstGeom prst="rect">
            <a:avLst/>
          </a:prstGeom>
        </p:spPr>
        <p:txBody>
          <a:bodyPr vert="horz" lIns="91440" tIns="45721" rIns="91440" bIns="45721" rtlCol="0" anchor="b">
            <a:normAutofit/>
          </a:bodyPr>
          <a:lstStyle/>
          <a:p>
            <a:pPr algn="ctr" defTabSz="914411">
              <a:lnSpc>
                <a:spcPct val="8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4400" cap="all" spc="20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RISOLUZIONE PROBLEMI CONTROCORRENTE.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80" y="3765315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id="{F61A48EC-90E3-7148-8A7C-0AFD7368F8F0}"/>
              </a:ext>
            </a:extLst>
          </p:cNvPr>
          <p:cNvSpPr/>
          <p:nvPr/>
        </p:nvSpPr>
        <p:spPr>
          <a:xfrm>
            <a:off x="6997980" y="411162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AB26E65-E644-5343-8813-D96ED1B452B3}"/>
              </a:ext>
            </a:extLst>
          </p:cNvPr>
          <p:cNvSpPr txBox="1"/>
          <p:nvPr/>
        </p:nvSpPr>
        <p:spPr>
          <a:xfrm>
            <a:off x="7124919" y="4866738"/>
            <a:ext cx="3442674" cy="6465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RISOLUZIONE GRAFICA</a:t>
            </a:r>
          </a:p>
          <a:p>
            <a:r>
              <a:rPr lang="it-IT" sz="1801" dirty="0"/>
              <a:t>NON FARE TRIANGOLO DA 20 cm!</a:t>
            </a: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B46FD7B6-08D7-6C4E-B688-6207C647D4A7}"/>
              </a:ext>
            </a:extLst>
          </p:cNvPr>
          <p:cNvSpPr/>
          <p:nvPr/>
        </p:nvSpPr>
        <p:spPr>
          <a:xfrm>
            <a:off x="6698364" y="411162"/>
            <a:ext cx="172996" cy="53966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62E475B-0AE1-8247-899B-B7464806ABB2}"/>
              </a:ext>
            </a:extLst>
          </p:cNvPr>
          <p:cNvSpPr txBox="1"/>
          <p:nvPr/>
        </p:nvSpPr>
        <p:spPr>
          <a:xfrm>
            <a:off x="5700692" y="2924817"/>
            <a:ext cx="74411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10 cm</a:t>
            </a: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274C6DB9-7199-9A4B-BD6B-00FE146627A8}"/>
              </a:ext>
            </a:extLst>
          </p:cNvPr>
          <p:cNvSpPr/>
          <p:nvPr/>
        </p:nvSpPr>
        <p:spPr>
          <a:xfrm rot="16200000">
            <a:off x="9273464" y="3758582"/>
            <a:ext cx="146213" cy="46936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01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219CEAC-7ECE-814C-9E37-EFB7C93C17EA}"/>
              </a:ext>
            </a:extLst>
          </p:cNvPr>
          <p:cNvSpPr txBox="1"/>
          <p:nvPr/>
        </p:nvSpPr>
        <p:spPr>
          <a:xfrm>
            <a:off x="8948918" y="6217978"/>
            <a:ext cx="74411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376512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8725" cy="6858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DDF7452-0B75-EB4A-9E32-39D274E5E231}"/>
              </a:ext>
            </a:extLst>
          </p:cNvPr>
          <p:cNvSpPr/>
          <p:nvPr/>
        </p:nvSpPr>
        <p:spPr>
          <a:xfrm>
            <a:off x="203886" y="640082"/>
            <a:ext cx="4450044" cy="3339348"/>
          </a:xfrm>
          <a:prstGeom prst="rect">
            <a:avLst/>
          </a:prstGeom>
        </p:spPr>
        <p:txBody>
          <a:bodyPr vert="horz" lIns="91440" tIns="45721" rIns="91440" bIns="45721" rtlCol="0" anchor="b">
            <a:normAutofit/>
          </a:bodyPr>
          <a:lstStyle/>
          <a:p>
            <a:pPr algn="r" defTabSz="914411">
              <a:lnSpc>
                <a:spcPct val="8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4400" cap="all" spc="20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Testo</a:t>
            </a:r>
            <a:r>
              <a:rPr lang="en-US" sz="4400" cap="all" spc="20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</a:t>
            </a:r>
            <a:r>
              <a:rPr lang="en-US" sz="4400" cap="all" spc="20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problema</a:t>
            </a:r>
            <a:endParaRPr lang="en-US" sz="4400" cap="all" spc="20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11">
              <a:lnSpc>
                <a:spcPct val="80000"/>
              </a:lnSpc>
              <a:spcBef>
                <a:spcPct val="0"/>
              </a:spcBef>
              <a:spcAft>
                <a:spcPts val="601"/>
              </a:spcAft>
            </a:pPr>
            <a:endParaRPr lang="en-US" sz="4400" cap="all" spc="20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2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7" y="2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7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E75BCF9-272C-594A-8B56-DF388329929C}"/>
              </a:ext>
            </a:extLst>
          </p:cNvPr>
          <p:cNvSpPr txBox="1"/>
          <p:nvPr/>
        </p:nvSpPr>
        <p:spPr>
          <a:xfrm>
            <a:off x="454926" y="1531178"/>
            <a:ext cx="11166134" cy="923714"/>
          </a:xfrm>
          <a:custGeom>
            <a:avLst/>
            <a:gdLst>
              <a:gd name="connsiteX0" fmla="*/ 0 w 11166134"/>
              <a:gd name="connsiteY0" fmla="*/ 0 h 923714"/>
              <a:gd name="connsiteX1" fmla="*/ 252707 w 11166134"/>
              <a:gd name="connsiteY1" fmla="*/ 0 h 923714"/>
              <a:gd name="connsiteX2" fmla="*/ 505414 w 11166134"/>
              <a:gd name="connsiteY2" fmla="*/ 0 h 923714"/>
              <a:gd name="connsiteX3" fmla="*/ 981444 w 11166134"/>
              <a:gd name="connsiteY3" fmla="*/ 0 h 923714"/>
              <a:gd name="connsiteX4" fmla="*/ 1457474 w 11166134"/>
              <a:gd name="connsiteY4" fmla="*/ 0 h 923714"/>
              <a:gd name="connsiteX5" fmla="*/ 2156827 w 11166134"/>
              <a:gd name="connsiteY5" fmla="*/ 0 h 923714"/>
              <a:gd name="connsiteX6" fmla="*/ 2856180 w 11166134"/>
              <a:gd name="connsiteY6" fmla="*/ 0 h 923714"/>
              <a:gd name="connsiteX7" fmla="*/ 3332209 w 11166134"/>
              <a:gd name="connsiteY7" fmla="*/ 0 h 923714"/>
              <a:gd name="connsiteX8" fmla="*/ 3584917 w 11166134"/>
              <a:gd name="connsiteY8" fmla="*/ 0 h 923714"/>
              <a:gd name="connsiteX9" fmla="*/ 4172608 w 11166134"/>
              <a:gd name="connsiteY9" fmla="*/ 0 h 923714"/>
              <a:gd name="connsiteX10" fmla="*/ 4871961 w 11166134"/>
              <a:gd name="connsiteY10" fmla="*/ 0 h 923714"/>
              <a:gd name="connsiteX11" fmla="*/ 5459652 w 11166134"/>
              <a:gd name="connsiteY11" fmla="*/ 0 h 923714"/>
              <a:gd name="connsiteX12" fmla="*/ 6047343 w 11166134"/>
              <a:gd name="connsiteY12" fmla="*/ 0 h 923714"/>
              <a:gd name="connsiteX13" fmla="*/ 6746696 w 11166134"/>
              <a:gd name="connsiteY13" fmla="*/ 0 h 923714"/>
              <a:gd name="connsiteX14" fmla="*/ 6999403 w 11166134"/>
              <a:gd name="connsiteY14" fmla="*/ 0 h 923714"/>
              <a:gd name="connsiteX15" fmla="*/ 7810417 w 11166134"/>
              <a:gd name="connsiteY15" fmla="*/ 0 h 923714"/>
              <a:gd name="connsiteX16" fmla="*/ 8063124 w 11166134"/>
              <a:gd name="connsiteY16" fmla="*/ 0 h 923714"/>
              <a:gd name="connsiteX17" fmla="*/ 8315831 w 11166134"/>
              <a:gd name="connsiteY17" fmla="*/ 0 h 923714"/>
              <a:gd name="connsiteX18" fmla="*/ 9015184 w 11166134"/>
              <a:gd name="connsiteY18" fmla="*/ 0 h 923714"/>
              <a:gd name="connsiteX19" fmla="*/ 9602875 w 11166134"/>
              <a:gd name="connsiteY19" fmla="*/ 0 h 923714"/>
              <a:gd name="connsiteX20" fmla="*/ 9967244 w 11166134"/>
              <a:gd name="connsiteY20" fmla="*/ 0 h 923714"/>
              <a:gd name="connsiteX21" fmla="*/ 10443274 w 11166134"/>
              <a:gd name="connsiteY21" fmla="*/ 0 h 923714"/>
              <a:gd name="connsiteX22" fmla="*/ 11166134 w 11166134"/>
              <a:gd name="connsiteY22" fmla="*/ 0 h 923714"/>
              <a:gd name="connsiteX23" fmla="*/ 11166134 w 11166134"/>
              <a:gd name="connsiteY23" fmla="*/ 452620 h 923714"/>
              <a:gd name="connsiteX24" fmla="*/ 11166134 w 11166134"/>
              <a:gd name="connsiteY24" fmla="*/ 923714 h 923714"/>
              <a:gd name="connsiteX25" fmla="*/ 10578443 w 11166134"/>
              <a:gd name="connsiteY25" fmla="*/ 923714 h 923714"/>
              <a:gd name="connsiteX26" fmla="*/ 9767429 w 11166134"/>
              <a:gd name="connsiteY26" fmla="*/ 923714 h 923714"/>
              <a:gd name="connsiteX27" fmla="*/ 8956415 w 11166134"/>
              <a:gd name="connsiteY27" fmla="*/ 923714 h 923714"/>
              <a:gd name="connsiteX28" fmla="*/ 8480385 w 11166134"/>
              <a:gd name="connsiteY28" fmla="*/ 923714 h 923714"/>
              <a:gd name="connsiteX29" fmla="*/ 7669371 w 11166134"/>
              <a:gd name="connsiteY29" fmla="*/ 923714 h 923714"/>
              <a:gd name="connsiteX30" fmla="*/ 6858357 w 11166134"/>
              <a:gd name="connsiteY30" fmla="*/ 923714 h 923714"/>
              <a:gd name="connsiteX31" fmla="*/ 6605650 w 11166134"/>
              <a:gd name="connsiteY31" fmla="*/ 923714 h 923714"/>
              <a:gd name="connsiteX32" fmla="*/ 5794636 w 11166134"/>
              <a:gd name="connsiteY32" fmla="*/ 923714 h 923714"/>
              <a:gd name="connsiteX33" fmla="*/ 5430267 w 11166134"/>
              <a:gd name="connsiteY33" fmla="*/ 923714 h 923714"/>
              <a:gd name="connsiteX34" fmla="*/ 4619253 w 11166134"/>
              <a:gd name="connsiteY34" fmla="*/ 923714 h 923714"/>
              <a:gd name="connsiteX35" fmla="*/ 4254885 w 11166134"/>
              <a:gd name="connsiteY35" fmla="*/ 923714 h 923714"/>
              <a:gd name="connsiteX36" fmla="*/ 3555532 w 11166134"/>
              <a:gd name="connsiteY36" fmla="*/ 923714 h 923714"/>
              <a:gd name="connsiteX37" fmla="*/ 2856180 w 11166134"/>
              <a:gd name="connsiteY37" fmla="*/ 923714 h 923714"/>
              <a:gd name="connsiteX38" fmla="*/ 2268488 w 11166134"/>
              <a:gd name="connsiteY38" fmla="*/ 923714 h 923714"/>
              <a:gd name="connsiteX39" fmla="*/ 2015781 w 11166134"/>
              <a:gd name="connsiteY39" fmla="*/ 923714 h 923714"/>
              <a:gd name="connsiteX40" fmla="*/ 1204767 w 11166134"/>
              <a:gd name="connsiteY40" fmla="*/ 923714 h 923714"/>
              <a:gd name="connsiteX41" fmla="*/ 952060 w 11166134"/>
              <a:gd name="connsiteY41" fmla="*/ 923714 h 923714"/>
              <a:gd name="connsiteX42" fmla="*/ 0 w 11166134"/>
              <a:gd name="connsiteY42" fmla="*/ 923714 h 923714"/>
              <a:gd name="connsiteX43" fmla="*/ 0 w 11166134"/>
              <a:gd name="connsiteY43" fmla="*/ 471094 h 923714"/>
              <a:gd name="connsiteX44" fmla="*/ 0 w 11166134"/>
              <a:gd name="connsiteY44" fmla="*/ 0 h 92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166134" h="923714" extrusionOk="0">
                <a:moveTo>
                  <a:pt x="0" y="0"/>
                </a:moveTo>
                <a:cubicBezTo>
                  <a:pt x="89642" y="-19681"/>
                  <a:pt x="143556" y="25971"/>
                  <a:pt x="252707" y="0"/>
                </a:cubicBezTo>
                <a:cubicBezTo>
                  <a:pt x="361858" y="-25971"/>
                  <a:pt x="406650" y="27809"/>
                  <a:pt x="505414" y="0"/>
                </a:cubicBezTo>
                <a:cubicBezTo>
                  <a:pt x="604178" y="-27809"/>
                  <a:pt x="779602" y="45519"/>
                  <a:pt x="981444" y="0"/>
                </a:cubicBezTo>
                <a:cubicBezTo>
                  <a:pt x="1183286" y="-45519"/>
                  <a:pt x="1273580" y="49500"/>
                  <a:pt x="1457474" y="0"/>
                </a:cubicBezTo>
                <a:cubicBezTo>
                  <a:pt x="1641368" y="-49500"/>
                  <a:pt x="1881935" y="83298"/>
                  <a:pt x="2156827" y="0"/>
                </a:cubicBezTo>
                <a:cubicBezTo>
                  <a:pt x="2431719" y="-83298"/>
                  <a:pt x="2617087" y="5809"/>
                  <a:pt x="2856180" y="0"/>
                </a:cubicBezTo>
                <a:cubicBezTo>
                  <a:pt x="3095273" y="-5809"/>
                  <a:pt x="3094517" y="18474"/>
                  <a:pt x="3332209" y="0"/>
                </a:cubicBezTo>
                <a:cubicBezTo>
                  <a:pt x="3569901" y="-18474"/>
                  <a:pt x="3466528" y="7333"/>
                  <a:pt x="3584917" y="0"/>
                </a:cubicBezTo>
                <a:cubicBezTo>
                  <a:pt x="3703306" y="-7333"/>
                  <a:pt x="3958323" y="9181"/>
                  <a:pt x="4172608" y="0"/>
                </a:cubicBezTo>
                <a:cubicBezTo>
                  <a:pt x="4386893" y="-9181"/>
                  <a:pt x="4533030" y="10222"/>
                  <a:pt x="4871961" y="0"/>
                </a:cubicBezTo>
                <a:cubicBezTo>
                  <a:pt x="5210892" y="-10222"/>
                  <a:pt x="5296775" y="51501"/>
                  <a:pt x="5459652" y="0"/>
                </a:cubicBezTo>
                <a:cubicBezTo>
                  <a:pt x="5622529" y="-51501"/>
                  <a:pt x="5874323" y="3343"/>
                  <a:pt x="6047343" y="0"/>
                </a:cubicBezTo>
                <a:cubicBezTo>
                  <a:pt x="6220363" y="-3343"/>
                  <a:pt x="6500836" y="67921"/>
                  <a:pt x="6746696" y="0"/>
                </a:cubicBezTo>
                <a:cubicBezTo>
                  <a:pt x="6992556" y="-67921"/>
                  <a:pt x="6891253" y="2692"/>
                  <a:pt x="6999403" y="0"/>
                </a:cubicBezTo>
                <a:cubicBezTo>
                  <a:pt x="7107553" y="-2692"/>
                  <a:pt x="7563614" y="69374"/>
                  <a:pt x="7810417" y="0"/>
                </a:cubicBezTo>
                <a:cubicBezTo>
                  <a:pt x="8057220" y="-69374"/>
                  <a:pt x="8012494" y="5404"/>
                  <a:pt x="8063124" y="0"/>
                </a:cubicBezTo>
                <a:cubicBezTo>
                  <a:pt x="8113754" y="-5404"/>
                  <a:pt x="8215044" y="22215"/>
                  <a:pt x="8315831" y="0"/>
                </a:cubicBezTo>
                <a:cubicBezTo>
                  <a:pt x="8416618" y="-22215"/>
                  <a:pt x="8698746" y="9357"/>
                  <a:pt x="9015184" y="0"/>
                </a:cubicBezTo>
                <a:cubicBezTo>
                  <a:pt x="9331622" y="-9357"/>
                  <a:pt x="9466279" y="49371"/>
                  <a:pt x="9602875" y="0"/>
                </a:cubicBezTo>
                <a:cubicBezTo>
                  <a:pt x="9739471" y="-49371"/>
                  <a:pt x="9877498" y="2699"/>
                  <a:pt x="9967244" y="0"/>
                </a:cubicBezTo>
                <a:cubicBezTo>
                  <a:pt x="10056990" y="-2699"/>
                  <a:pt x="10341738" y="50229"/>
                  <a:pt x="10443274" y="0"/>
                </a:cubicBezTo>
                <a:cubicBezTo>
                  <a:pt x="10544810" y="-50229"/>
                  <a:pt x="10898952" y="13708"/>
                  <a:pt x="11166134" y="0"/>
                </a:cubicBezTo>
                <a:cubicBezTo>
                  <a:pt x="11169417" y="186238"/>
                  <a:pt x="11137106" y="313179"/>
                  <a:pt x="11166134" y="452620"/>
                </a:cubicBezTo>
                <a:cubicBezTo>
                  <a:pt x="11195162" y="592061"/>
                  <a:pt x="11127908" y="801011"/>
                  <a:pt x="11166134" y="923714"/>
                </a:cubicBezTo>
                <a:cubicBezTo>
                  <a:pt x="10900937" y="941663"/>
                  <a:pt x="10869716" y="885891"/>
                  <a:pt x="10578443" y="923714"/>
                </a:cubicBezTo>
                <a:cubicBezTo>
                  <a:pt x="10287170" y="961537"/>
                  <a:pt x="10158787" y="877035"/>
                  <a:pt x="9767429" y="923714"/>
                </a:cubicBezTo>
                <a:cubicBezTo>
                  <a:pt x="9376071" y="970393"/>
                  <a:pt x="9130938" y="835309"/>
                  <a:pt x="8956415" y="923714"/>
                </a:cubicBezTo>
                <a:cubicBezTo>
                  <a:pt x="8781892" y="1012119"/>
                  <a:pt x="8628966" y="876384"/>
                  <a:pt x="8480385" y="923714"/>
                </a:cubicBezTo>
                <a:cubicBezTo>
                  <a:pt x="8331804" y="971044"/>
                  <a:pt x="8039369" y="830086"/>
                  <a:pt x="7669371" y="923714"/>
                </a:cubicBezTo>
                <a:cubicBezTo>
                  <a:pt x="7299373" y="1017342"/>
                  <a:pt x="7225416" y="907524"/>
                  <a:pt x="6858357" y="923714"/>
                </a:cubicBezTo>
                <a:cubicBezTo>
                  <a:pt x="6491298" y="939904"/>
                  <a:pt x="6710671" y="901504"/>
                  <a:pt x="6605650" y="923714"/>
                </a:cubicBezTo>
                <a:cubicBezTo>
                  <a:pt x="6500629" y="945924"/>
                  <a:pt x="6017936" y="828087"/>
                  <a:pt x="5794636" y="923714"/>
                </a:cubicBezTo>
                <a:cubicBezTo>
                  <a:pt x="5571336" y="1019341"/>
                  <a:pt x="5583415" y="916479"/>
                  <a:pt x="5430267" y="923714"/>
                </a:cubicBezTo>
                <a:cubicBezTo>
                  <a:pt x="5277119" y="930949"/>
                  <a:pt x="4919553" y="918808"/>
                  <a:pt x="4619253" y="923714"/>
                </a:cubicBezTo>
                <a:cubicBezTo>
                  <a:pt x="4318953" y="928620"/>
                  <a:pt x="4365648" y="884689"/>
                  <a:pt x="4254885" y="923714"/>
                </a:cubicBezTo>
                <a:cubicBezTo>
                  <a:pt x="4144122" y="962739"/>
                  <a:pt x="3761544" y="902608"/>
                  <a:pt x="3555532" y="923714"/>
                </a:cubicBezTo>
                <a:cubicBezTo>
                  <a:pt x="3349520" y="944820"/>
                  <a:pt x="2999410" y="889873"/>
                  <a:pt x="2856180" y="923714"/>
                </a:cubicBezTo>
                <a:cubicBezTo>
                  <a:pt x="2712950" y="957555"/>
                  <a:pt x="2500731" y="893221"/>
                  <a:pt x="2268488" y="923714"/>
                </a:cubicBezTo>
                <a:cubicBezTo>
                  <a:pt x="2036245" y="954207"/>
                  <a:pt x="2074372" y="905508"/>
                  <a:pt x="2015781" y="923714"/>
                </a:cubicBezTo>
                <a:cubicBezTo>
                  <a:pt x="1957190" y="941920"/>
                  <a:pt x="1408991" y="897570"/>
                  <a:pt x="1204767" y="923714"/>
                </a:cubicBezTo>
                <a:cubicBezTo>
                  <a:pt x="1000543" y="949858"/>
                  <a:pt x="1028717" y="894470"/>
                  <a:pt x="952060" y="923714"/>
                </a:cubicBezTo>
                <a:cubicBezTo>
                  <a:pt x="875403" y="952958"/>
                  <a:pt x="274679" y="863293"/>
                  <a:pt x="0" y="923714"/>
                </a:cubicBezTo>
                <a:cubicBezTo>
                  <a:pt x="-45528" y="804234"/>
                  <a:pt x="27759" y="599749"/>
                  <a:pt x="0" y="471094"/>
                </a:cubicBezTo>
                <a:cubicBezTo>
                  <a:pt x="-27759" y="342439"/>
                  <a:pt x="8791" y="108072"/>
                  <a:pt x="0" y="0"/>
                </a:cubicBezTo>
                <a:close/>
              </a:path>
            </a:pathLst>
          </a:custGeom>
          <a:noFill/>
          <a:ln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133112359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it-IT" sz="1801" dirty="0"/>
              <a:t>1000 Kg/h di fegati di pesce contenenti il 26% in massa di olio sono estratti con un solvente puro operando in più stadi</a:t>
            </a:r>
          </a:p>
          <a:p>
            <a:r>
              <a:rPr lang="it-IT" sz="1801" dirty="0"/>
              <a:t>in controcorrente. Si vuole ottenere un estratto al 40% in massa di olio e un residuo con meno del 3% di olio. Calcolare </a:t>
            </a:r>
          </a:p>
          <a:p>
            <a:r>
              <a:rPr lang="it-IT" sz="1801" dirty="0"/>
              <a:t>il numero numero di stadi ideali e le portate di solvente e residuo finali. I dati d’equilibrio sono riportati in Tabella:  </a:t>
            </a: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BFEAA8B4-3D82-4D48-9558-99F363286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48" t="34624" r="4259" b="15765"/>
          <a:stretch/>
        </p:blipFill>
        <p:spPr>
          <a:xfrm>
            <a:off x="3040793" y="3101548"/>
            <a:ext cx="5616146" cy="255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3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40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5904331" y="6277997"/>
            <a:ext cx="112723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x</a:t>
            </a:r>
            <a:r>
              <a:rPr lang="it-IT" sz="1801" baseline="-25000" dirty="0" err="1"/>
              <a:t>r</a:t>
            </a:r>
            <a:r>
              <a:rPr lang="it-IT" sz="1801" dirty="0"/>
              <a:t>= 0,328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42115" y="4870810"/>
            <a:ext cx="4304453" cy="1204309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E6C468-AC1D-5A41-894A-9B3588CD2124}"/>
              </a:ext>
            </a:extLst>
          </p:cNvPr>
          <p:cNvSpPr txBox="1"/>
          <p:nvPr/>
        </p:nvSpPr>
        <p:spPr>
          <a:xfrm>
            <a:off x="2442317" y="4686145"/>
            <a:ext cx="108876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y</a:t>
            </a:r>
            <a:r>
              <a:rPr lang="it-IT" sz="1801" baseline="-25000" dirty="0" err="1"/>
              <a:t>R</a:t>
            </a:r>
            <a:r>
              <a:rPr lang="it-IT" sz="1801" dirty="0"/>
              <a:t>=0,219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3CC189-934F-B246-B347-1EA0A730AA7A}"/>
              </a:ext>
            </a:extLst>
          </p:cNvPr>
          <p:cNvSpPr txBox="1"/>
          <p:nvPr/>
        </p:nvSpPr>
        <p:spPr>
          <a:xfrm>
            <a:off x="2928551" y="6363731"/>
            <a:ext cx="23596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657CD9-ED9A-4A4D-B988-E87678F5273B}"/>
              </a:ext>
            </a:extLst>
          </p:cNvPr>
          <p:cNvSpPr txBox="1"/>
          <p:nvPr/>
        </p:nvSpPr>
        <p:spPr>
          <a:xfrm>
            <a:off x="8371703" y="6363690"/>
            <a:ext cx="324128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/>
              <a:t>C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3F3C93A-0CA5-7244-A743-57FDD677BCBD}"/>
              </a:ext>
            </a:extLst>
          </p:cNvPr>
          <p:cNvSpPr txBox="1"/>
          <p:nvPr/>
        </p:nvSpPr>
        <p:spPr>
          <a:xfrm>
            <a:off x="333418" y="534342"/>
            <a:ext cx="2769412" cy="923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Primo passaggio</a:t>
            </a:r>
          </a:p>
          <a:p>
            <a:r>
              <a:rPr lang="it-IT" sz="1801" dirty="0"/>
              <a:t>Retta equilibrio attraverso i </a:t>
            </a:r>
          </a:p>
          <a:p>
            <a:r>
              <a:rPr lang="it-IT" sz="1801" dirty="0"/>
              <a:t>punti della tabella</a:t>
            </a:r>
          </a:p>
        </p:txBody>
      </p:sp>
      <p:pic>
        <p:nvPicPr>
          <p:cNvPr id="20" name="Immagine 19" descr="Immagine che contiene testo&#10;&#10;Descrizione generata automaticamente">
            <a:extLst>
              <a:ext uri="{FF2B5EF4-FFF2-40B4-BE49-F238E27FC236}">
                <a16:creationId xmlns:a16="http://schemas.microsoft.com/office/drawing/2014/main" id="{39C4DE3A-AACC-3C4F-915F-0E90C30FD1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48" t="34624" r="4259" b="15765"/>
          <a:stretch/>
        </p:blipFill>
        <p:spPr>
          <a:xfrm>
            <a:off x="7308791" y="2338177"/>
            <a:ext cx="2774080" cy="126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8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40"/>
            <a:ext cx="4695417" cy="5396644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8" y="6339976"/>
            <a:ext cx="1016625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>
                <a:solidFill>
                  <a:srgbClr val="92D050"/>
                </a:solidFill>
              </a:rPr>
              <a:t>x</a:t>
            </a:r>
            <a:r>
              <a:rPr lang="it-IT" sz="1801" baseline="-25000" dirty="0" err="1">
                <a:solidFill>
                  <a:srgbClr val="92D050"/>
                </a:solidFill>
              </a:rPr>
              <a:t>F</a:t>
            </a:r>
            <a:r>
              <a:rPr lang="it-IT" sz="1801" dirty="0">
                <a:solidFill>
                  <a:srgbClr val="92D050"/>
                </a:solidFill>
              </a:rPr>
              <a:t>= 0,26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54472" y="5015406"/>
            <a:ext cx="4304453" cy="1204309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80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333418" y="534342"/>
            <a:ext cx="2446119" cy="923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801" dirty="0"/>
              <a:t>Secondo passaggio</a:t>
            </a:r>
          </a:p>
          <a:p>
            <a:r>
              <a:rPr lang="it-IT" sz="1801" dirty="0"/>
              <a:t>rappresentazione della</a:t>
            </a:r>
          </a:p>
          <a:p>
            <a:r>
              <a:rPr lang="it-IT" sz="1801" dirty="0"/>
              <a:t>retta che identifica </a:t>
            </a:r>
            <a:r>
              <a:rPr lang="it-IT" sz="1801" dirty="0" err="1"/>
              <a:t>F</a:t>
            </a:r>
            <a:r>
              <a:rPr lang="it-IT" sz="1801" dirty="0"/>
              <a:t> e </a:t>
            </a:r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111474" y="1842595"/>
            <a:ext cx="6866276" cy="646587"/>
          </a:xfrm>
          <a:custGeom>
            <a:avLst/>
            <a:gdLst>
              <a:gd name="connsiteX0" fmla="*/ 0 w 6866276"/>
              <a:gd name="connsiteY0" fmla="*/ 0 h 646587"/>
              <a:gd name="connsiteX1" fmla="*/ 709515 w 6866276"/>
              <a:gd name="connsiteY1" fmla="*/ 0 h 646587"/>
              <a:gd name="connsiteX2" fmla="*/ 1281705 w 6866276"/>
              <a:gd name="connsiteY2" fmla="*/ 0 h 646587"/>
              <a:gd name="connsiteX3" fmla="*/ 1647906 w 6866276"/>
              <a:gd name="connsiteY3" fmla="*/ 0 h 646587"/>
              <a:gd name="connsiteX4" fmla="*/ 2288759 w 6866276"/>
              <a:gd name="connsiteY4" fmla="*/ 0 h 646587"/>
              <a:gd name="connsiteX5" fmla="*/ 2654960 w 6866276"/>
              <a:gd name="connsiteY5" fmla="*/ 0 h 646587"/>
              <a:gd name="connsiteX6" fmla="*/ 3089824 w 6866276"/>
              <a:gd name="connsiteY6" fmla="*/ 0 h 646587"/>
              <a:gd name="connsiteX7" fmla="*/ 3456026 w 6866276"/>
              <a:gd name="connsiteY7" fmla="*/ 0 h 646587"/>
              <a:gd name="connsiteX8" fmla="*/ 4028215 w 6866276"/>
              <a:gd name="connsiteY8" fmla="*/ 0 h 646587"/>
              <a:gd name="connsiteX9" fmla="*/ 4669068 w 6866276"/>
              <a:gd name="connsiteY9" fmla="*/ 0 h 646587"/>
              <a:gd name="connsiteX10" fmla="*/ 5035269 w 6866276"/>
              <a:gd name="connsiteY10" fmla="*/ 0 h 646587"/>
              <a:gd name="connsiteX11" fmla="*/ 5401470 w 6866276"/>
              <a:gd name="connsiteY11" fmla="*/ 0 h 646587"/>
              <a:gd name="connsiteX12" fmla="*/ 6042323 w 6866276"/>
              <a:gd name="connsiteY12" fmla="*/ 0 h 646587"/>
              <a:gd name="connsiteX13" fmla="*/ 6866276 w 6866276"/>
              <a:gd name="connsiteY13" fmla="*/ 0 h 646587"/>
              <a:gd name="connsiteX14" fmla="*/ 6866276 w 6866276"/>
              <a:gd name="connsiteY14" fmla="*/ 323294 h 646587"/>
              <a:gd name="connsiteX15" fmla="*/ 6866276 w 6866276"/>
              <a:gd name="connsiteY15" fmla="*/ 646587 h 646587"/>
              <a:gd name="connsiteX16" fmla="*/ 6294086 w 6866276"/>
              <a:gd name="connsiteY16" fmla="*/ 646587 h 646587"/>
              <a:gd name="connsiteX17" fmla="*/ 5790559 w 6866276"/>
              <a:gd name="connsiteY17" fmla="*/ 646587 h 646587"/>
              <a:gd name="connsiteX18" fmla="*/ 5081044 w 6866276"/>
              <a:gd name="connsiteY18" fmla="*/ 646587 h 646587"/>
              <a:gd name="connsiteX19" fmla="*/ 4440192 w 6866276"/>
              <a:gd name="connsiteY19" fmla="*/ 646587 h 646587"/>
              <a:gd name="connsiteX20" fmla="*/ 3799339 w 6866276"/>
              <a:gd name="connsiteY20" fmla="*/ 646587 h 646587"/>
              <a:gd name="connsiteX21" fmla="*/ 3433138 w 6866276"/>
              <a:gd name="connsiteY21" fmla="*/ 646587 h 646587"/>
              <a:gd name="connsiteX22" fmla="*/ 3066937 w 6866276"/>
              <a:gd name="connsiteY22" fmla="*/ 646587 h 646587"/>
              <a:gd name="connsiteX23" fmla="*/ 2494747 w 6866276"/>
              <a:gd name="connsiteY23" fmla="*/ 646587 h 646587"/>
              <a:gd name="connsiteX24" fmla="*/ 1785232 w 6866276"/>
              <a:gd name="connsiteY24" fmla="*/ 646587 h 646587"/>
              <a:gd name="connsiteX25" fmla="*/ 1075717 w 6866276"/>
              <a:gd name="connsiteY25" fmla="*/ 646587 h 646587"/>
              <a:gd name="connsiteX26" fmla="*/ 572190 w 6866276"/>
              <a:gd name="connsiteY26" fmla="*/ 646587 h 646587"/>
              <a:gd name="connsiteX27" fmla="*/ 0 w 6866276"/>
              <a:gd name="connsiteY27" fmla="*/ 646587 h 646587"/>
              <a:gd name="connsiteX28" fmla="*/ 0 w 6866276"/>
              <a:gd name="connsiteY28" fmla="*/ 316828 h 646587"/>
              <a:gd name="connsiteX29" fmla="*/ 0 w 6866276"/>
              <a:gd name="connsiteY29" fmla="*/ 0 h 64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66276" h="646587" extrusionOk="0">
                <a:moveTo>
                  <a:pt x="0" y="0"/>
                </a:moveTo>
                <a:cubicBezTo>
                  <a:pt x="349814" y="-24521"/>
                  <a:pt x="452890" y="47590"/>
                  <a:pt x="709515" y="0"/>
                </a:cubicBezTo>
                <a:cubicBezTo>
                  <a:pt x="966141" y="-47590"/>
                  <a:pt x="1004051" y="11173"/>
                  <a:pt x="1281705" y="0"/>
                </a:cubicBezTo>
                <a:cubicBezTo>
                  <a:pt x="1559359" y="-11173"/>
                  <a:pt x="1563417" y="21327"/>
                  <a:pt x="1647906" y="0"/>
                </a:cubicBezTo>
                <a:cubicBezTo>
                  <a:pt x="1732395" y="-21327"/>
                  <a:pt x="2056169" y="33442"/>
                  <a:pt x="2288759" y="0"/>
                </a:cubicBezTo>
                <a:cubicBezTo>
                  <a:pt x="2521349" y="-33442"/>
                  <a:pt x="2483221" y="17697"/>
                  <a:pt x="2654960" y="0"/>
                </a:cubicBezTo>
                <a:cubicBezTo>
                  <a:pt x="2826699" y="-17697"/>
                  <a:pt x="2877753" y="10723"/>
                  <a:pt x="3089824" y="0"/>
                </a:cubicBezTo>
                <a:cubicBezTo>
                  <a:pt x="3301895" y="-10723"/>
                  <a:pt x="3374556" y="38138"/>
                  <a:pt x="3456026" y="0"/>
                </a:cubicBezTo>
                <a:cubicBezTo>
                  <a:pt x="3537496" y="-38138"/>
                  <a:pt x="3860392" y="52024"/>
                  <a:pt x="4028215" y="0"/>
                </a:cubicBezTo>
                <a:cubicBezTo>
                  <a:pt x="4196038" y="-52024"/>
                  <a:pt x="4484686" y="27512"/>
                  <a:pt x="4669068" y="0"/>
                </a:cubicBezTo>
                <a:cubicBezTo>
                  <a:pt x="4853450" y="-27512"/>
                  <a:pt x="4868292" y="2095"/>
                  <a:pt x="5035269" y="0"/>
                </a:cubicBezTo>
                <a:cubicBezTo>
                  <a:pt x="5202246" y="-2095"/>
                  <a:pt x="5310766" y="16839"/>
                  <a:pt x="5401470" y="0"/>
                </a:cubicBezTo>
                <a:cubicBezTo>
                  <a:pt x="5492174" y="-16839"/>
                  <a:pt x="5887077" y="25220"/>
                  <a:pt x="6042323" y="0"/>
                </a:cubicBezTo>
                <a:cubicBezTo>
                  <a:pt x="6197569" y="-25220"/>
                  <a:pt x="6551826" y="42479"/>
                  <a:pt x="6866276" y="0"/>
                </a:cubicBezTo>
                <a:cubicBezTo>
                  <a:pt x="6887366" y="161209"/>
                  <a:pt x="6848060" y="246186"/>
                  <a:pt x="6866276" y="323294"/>
                </a:cubicBezTo>
                <a:cubicBezTo>
                  <a:pt x="6884492" y="400402"/>
                  <a:pt x="6852053" y="543930"/>
                  <a:pt x="6866276" y="646587"/>
                </a:cubicBezTo>
                <a:cubicBezTo>
                  <a:pt x="6581546" y="692175"/>
                  <a:pt x="6534286" y="584633"/>
                  <a:pt x="6294086" y="646587"/>
                </a:cubicBezTo>
                <a:cubicBezTo>
                  <a:pt x="6053886" y="708541"/>
                  <a:pt x="5929119" y="591101"/>
                  <a:pt x="5790559" y="646587"/>
                </a:cubicBezTo>
                <a:cubicBezTo>
                  <a:pt x="5651999" y="702073"/>
                  <a:pt x="5289385" y="603648"/>
                  <a:pt x="5081044" y="646587"/>
                </a:cubicBezTo>
                <a:cubicBezTo>
                  <a:pt x="4872704" y="689526"/>
                  <a:pt x="4699321" y="617145"/>
                  <a:pt x="4440192" y="646587"/>
                </a:cubicBezTo>
                <a:cubicBezTo>
                  <a:pt x="4181063" y="676029"/>
                  <a:pt x="4071100" y="620830"/>
                  <a:pt x="3799339" y="646587"/>
                </a:cubicBezTo>
                <a:cubicBezTo>
                  <a:pt x="3527578" y="672344"/>
                  <a:pt x="3601257" y="612768"/>
                  <a:pt x="3433138" y="646587"/>
                </a:cubicBezTo>
                <a:cubicBezTo>
                  <a:pt x="3265019" y="680406"/>
                  <a:pt x="3248526" y="617098"/>
                  <a:pt x="3066937" y="646587"/>
                </a:cubicBezTo>
                <a:cubicBezTo>
                  <a:pt x="2885348" y="676076"/>
                  <a:pt x="2673705" y="625691"/>
                  <a:pt x="2494747" y="646587"/>
                </a:cubicBezTo>
                <a:cubicBezTo>
                  <a:pt x="2315789" y="667483"/>
                  <a:pt x="2111702" y="631845"/>
                  <a:pt x="1785232" y="646587"/>
                </a:cubicBezTo>
                <a:cubicBezTo>
                  <a:pt x="1458762" y="661329"/>
                  <a:pt x="1320584" y="592418"/>
                  <a:pt x="1075717" y="646587"/>
                </a:cubicBezTo>
                <a:cubicBezTo>
                  <a:pt x="830850" y="700756"/>
                  <a:pt x="687872" y="610236"/>
                  <a:pt x="572190" y="646587"/>
                </a:cubicBezTo>
                <a:cubicBezTo>
                  <a:pt x="456508" y="682938"/>
                  <a:pt x="194220" y="622069"/>
                  <a:pt x="0" y="646587"/>
                </a:cubicBezTo>
                <a:cubicBezTo>
                  <a:pt x="-33383" y="530384"/>
                  <a:pt x="36270" y="394920"/>
                  <a:pt x="0" y="316828"/>
                </a:cubicBezTo>
                <a:cubicBezTo>
                  <a:pt x="-36270" y="238736"/>
                  <a:pt x="20545" y="131002"/>
                  <a:pt x="0" y="0"/>
                </a:cubicBezTo>
                <a:close/>
              </a:path>
            </a:pathLst>
          </a:custGeom>
          <a:noFill/>
          <a:ln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419004011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1" dirty="0"/>
              <a:t>1000 Kg/h di fegati di pesce contenenti il </a:t>
            </a:r>
            <a:r>
              <a:rPr lang="it-IT" sz="1801" dirty="0">
                <a:solidFill>
                  <a:srgbClr val="FF0000"/>
                </a:solidFill>
              </a:rPr>
              <a:t>26%</a:t>
            </a:r>
            <a:r>
              <a:rPr lang="it-IT" sz="1801" dirty="0"/>
              <a:t> in massa di olio sono estratti con un solvente </a:t>
            </a:r>
            <a:r>
              <a:rPr lang="it-IT" sz="1801" dirty="0">
                <a:solidFill>
                  <a:srgbClr val="FF0000"/>
                </a:solidFill>
              </a:rPr>
              <a:t>puro.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3" y="936840"/>
            <a:ext cx="1307088" cy="53966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9"/>
            <a:ext cx="30008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S</a:t>
            </a:r>
            <a:endParaRPr lang="it-IT" sz="180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4968645" y="5978769"/>
            <a:ext cx="285656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1" dirty="0" err="1"/>
              <a:t>F</a:t>
            </a:r>
            <a:endParaRPr lang="it-IT" sz="180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0DB5EE-78CF-9D45-A53E-A2A855789BB7}"/>
              </a:ext>
            </a:extLst>
          </p:cNvPr>
          <p:cNvSpPr txBox="1"/>
          <p:nvPr/>
        </p:nvSpPr>
        <p:spPr>
          <a:xfrm>
            <a:off x="3236223" y="634659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7692658-AF79-6748-B3FD-66DDD4A45224}"/>
              </a:ext>
            </a:extLst>
          </p:cNvPr>
          <p:cNvSpPr txBox="1"/>
          <p:nvPr/>
        </p:nvSpPr>
        <p:spPr>
          <a:xfrm>
            <a:off x="8252039" y="633348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71702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</TotalTime>
  <Words>651</Words>
  <Application>Microsoft Macintosh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Integrale</vt:lpstr>
      <vt:lpstr>Estrazione S-L controcorrente</vt:lpstr>
      <vt:lpstr>Schema di processo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Estrazione S-L controcorrente</dc:title>
  <dc:creator>giovanni casavecchia</dc:creator>
  <cp:lastModifiedBy>giovanni casavecchia</cp:lastModifiedBy>
  <cp:revision>59</cp:revision>
  <dcterms:created xsi:type="dcterms:W3CDTF">2020-03-26T14:06:47Z</dcterms:created>
  <dcterms:modified xsi:type="dcterms:W3CDTF">2020-03-26T18:04:52Z</dcterms:modified>
</cp:coreProperties>
</file>